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72" r:id="rId4"/>
    <p:sldId id="273" r:id="rId5"/>
    <p:sldId id="274" r:id="rId6"/>
    <p:sldId id="275" r:id="rId7"/>
    <p:sldId id="259" r:id="rId8"/>
    <p:sldId id="264" r:id="rId9"/>
    <p:sldId id="265" r:id="rId10"/>
    <p:sldId id="266" r:id="rId11"/>
    <p:sldId id="260" r:id="rId12"/>
    <p:sldId id="269" r:id="rId13"/>
    <p:sldId id="263" r:id="rId14"/>
    <p:sldId id="268" r:id="rId15"/>
    <p:sldId id="271" r:id="rId16"/>
    <p:sldId id="270"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47A609-96BC-48FE-9F32-FE80143DA64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69585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7A609-96BC-48FE-9F32-FE80143DA64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287932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7A609-96BC-48FE-9F32-FE80143DA64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2145273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7A609-96BC-48FE-9F32-FE80143DA64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408239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47A609-96BC-48FE-9F32-FE80143DA64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165150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47A609-96BC-48FE-9F32-FE80143DA64E}"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4224462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47A609-96BC-48FE-9F32-FE80143DA64E}" type="datetimeFigureOut">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3298568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47A609-96BC-48FE-9F32-FE80143DA64E}" type="datetimeFigureOut">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305926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7A609-96BC-48FE-9F32-FE80143DA64E}" type="datetimeFigureOut">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276630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47A609-96BC-48FE-9F32-FE80143DA64E}"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3066380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47A609-96BC-48FE-9F32-FE80143DA64E}"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172DA-A244-4F53-9DE5-251D7C58EA63}" type="slidenum">
              <a:rPr lang="en-US" smtClean="0"/>
              <a:t>‹#›</a:t>
            </a:fld>
            <a:endParaRPr lang="en-US"/>
          </a:p>
        </p:txBody>
      </p:sp>
    </p:spTree>
    <p:extLst>
      <p:ext uri="{BB962C8B-B14F-4D97-AF65-F5344CB8AC3E}">
        <p14:creationId xmlns:p14="http://schemas.microsoft.com/office/powerpoint/2010/main" val="2532507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7A609-96BC-48FE-9F32-FE80143DA64E}" type="datetimeFigureOut">
              <a:rPr lang="en-US" smtClean="0"/>
              <a:t>12/12/2021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172DA-A244-4F53-9DE5-251D7C58EA63}" type="slidenum">
              <a:rPr lang="en-US" smtClean="0"/>
              <a:t>‹#›</a:t>
            </a:fld>
            <a:endParaRPr lang="en-US"/>
          </a:p>
        </p:txBody>
      </p:sp>
    </p:spTree>
    <p:extLst>
      <p:ext uri="{BB962C8B-B14F-4D97-AF65-F5344CB8AC3E}">
        <p14:creationId xmlns:p14="http://schemas.microsoft.com/office/powerpoint/2010/main" val="2626091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png"/><Relationship Id="rId17" Type="http://schemas.openxmlformats.org/officeDocument/2006/relationships/image" Target="../media/image4.png"/><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2.xml"/><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audio" Target="../media/media10.mp3"/><Relationship Id="rId13" Type="http://schemas.openxmlformats.org/officeDocument/2006/relationships/slideLayout" Target="../slideLayouts/slideLayout2.xml"/><Relationship Id="rId18" Type="http://schemas.openxmlformats.org/officeDocument/2006/relationships/image" Target="../media/image23.png"/><Relationship Id="rId3" Type="http://schemas.microsoft.com/office/2007/relationships/media" Target="../media/media8.mp3"/><Relationship Id="rId21" Type="http://schemas.openxmlformats.org/officeDocument/2006/relationships/image" Target="../media/image4.png"/><Relationship Id="rId7" Type="http://schemas.microsoft.com/office/2007/relationships/media" Target="../media/media10.mp3"/><Relationship Id="rId12" Type="http://schemas.openxmlformats.org/officeDocument/2006/relationships/audio" Target="../media/media12.mp3"/><Relationship Id="rId17" Type="http://schemas.openxmlformats.org/officeDocument/2006/relationships/image" Target="../media/image22.png"/><Relationship Id="rId2" Type="http://schemas.openxmlformats.org/officeDocument/2006/relationships/audio" Target="../media/media7.mp3"/><Relationship Id="rId16" Type="http://schemas.openxmlformats.org/officeDocument/2006/relationships/image" Target="../media/image21.png"/><Relationship Id="rId20" Type="http://schemas.openxmlformats.org/officeDocument/2006/relationships/image" Target="../media/image25.png"/><Relationship Id="rId1" Type="http://schemas.microsoft.com/office/2007/relationships/media" Target="../media/media7.mp3"/><Relationship Id="rId6" Type="http://schemas.openxmlformats.org/officeDocument/2006/relationships/audio" Target="../media/media9.mp3"/><Relationship Id="rId11" Type="http://schemas.microsoft.com/office/2007/relationships/media" Target="../media/media12.mp3"/><Relationship Id="rId5" Type="http://schemas.microsoft.com/office/2007/relationships/media" Target="../media/media9.mp3"/><Relationship Id="rId15" Type="http://schemas.openxmlformats.org/officeDocument/2006/relationships/image" Target="../media/image20.png"/><Relationship Id="rId10" Type="http://schemas.openxmlformats.org/officeDocument/2006/relationships/audio" Target="../media/media11.mp3"/><Relationship Id="rId19" Type="http://schemas.openxmlformats.org/officeDocument/2006/relationships/image" Target="../media/image24.PNG"/><Relationship Id="rId4" Type="http://schemas.openxmlformats.org/officeDocument/2006/relationships/audio" Target="../media/media8.mp3"/><Relationship Id="rId9" Type="http://schemas.microsoft.com/office/2007/relationships/media" Target="../media/media11.mp3"/><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media" Target="../media/media14.mp3"/><Relationship Id="rId7"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audio" Target="../media/media15.mp3"/><Relationship Id="rId11" Type="http://schemas.openxmlformats.org/officeDocument/2006/relationships/image" Target="../media/image4.png"/><Relationship Id="rId5" Type="http://schemas.microsoft.com/office/2007/relationships/media" Target="../media/media15.mp3"/><Relationship Id="rId10" Type="http://schemas.openxmlformats.org/officeDocument/2006/relationships/image" Target="../media/image28.jpeg"/><Relationship Id="rId4" Type="http://schemas.openxmlformats.org/officeDocument/2006/relationships/audio" Target="../media/media14.mp3"/><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audio" Target="../media/media10.mp3"/><Relationship Id="rId26" Type="http://schemas.openxmlformats.org/officeDocument/2006/relationships/audio" Target="../media/media14.mp3"/><Relationship Id="rId3" Type="http://schemas.microsoft.com/office/2007/relationships/media" Target="../media/media3.mp3"/><Relationship Id="rId21" Type="http://schemas.microsoft.com/office/2007/relationships/media" Target="../media/media12.mp3"/><Relationship Id="rId7" Type="http://schemas.microsoft.com/office/2007/relationships/media" Target="../media/media5.mp3"/><Relationship Id="rId12" Type="http://schemas.openxmlformats.org/officeDocument/2006/relationships/audio" Target="../media/media7.mp3"/><Relationship Id="rId17" Type="http://schemas.microsoft.com/office/2007/relationships/media" Target="../media/media10.mp3"/><Relationship Id="rId25" Type="http://schemas.microsoft.com/office/2007/relationships/media" Target="../media/media14.mp3"/><Relationship Id="rId2" Type="http://schemas.openxmlformats.org/officeDocument/2006/relationships/audio" Target="../media/media2.mp3"/><Relationship Id="rId16" Type="http://schemas.openxmlformats.org/officeDocument/2006/relationships/audio" Target="../media/media9.mp3"/><Relationship Id="rId20" Type="http://schemas.openxmlformats.org/officeDocument/2006/relationships/audio" Target="../media/media11.mp3"/><Relationship Id="rId29" Type="http://schemas.openxmlformats.org/officeDocument/2006/relationships/slideLayout" Target="../slideLayouts/slideLayout2.xml"/><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24" Type="http://schemas.openxmlformats.org/officeDocument/2006/relationships/audio" Target="../media/media13.mp3"/><Relationship Id="rId5" Type="http://schemas.microsoft.com/office/2007/relationships/media" Target="../media/media4.mp3"/><Relationship Id="rId15" Type="http://schemas.microsoft.com/office/2007/relationships/media" Target="../media/media9.mp3"/><Relationship Id="rId23" Type="http://schemas.microsoft.com/office/2007/relationships/media" Target="../media/media13.mp3"/><Relationship Id="rId28" Type="http://schemas.openxmlformats.org/officeDocument/2006/relationships/audio" Target="../media/media15.mp3"/><Relationship Id="rId10" Type="http://schemas.openxmlformats.org/officeDocument/2006/relationships/audio" Target="../media/media6.mp3"/><Relationship Id="rId19" Type="http://schemas.microsoft.com/office/2007/relationships/media" Target="../media/media11.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 Id="rId22" Type="http://schemas.openxmlformats.org/officeDocument/2006/relationships/audio" Target="../media/media12.mp3"/><Relationship Id="rId27" Type="http://schemas.microsoft.com/office/2007/relationships/media" Target="../media/media15.mp3"/><Relationship Id="rId30"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73770"/>
            <a:ext cx="12192000" cy="4130623"/>
          </a:xfrm>
          <a:prstGeom prst="rect">
            <a:avLst/>
          </a:prstGeom>
        </p:spPr>
      </p:pic>
    </p:spTree>
    <p:extLst>
      <p:ext uri="{BB962C8B-B14F-4D97-AF65-F5344CB8AC3E}">
        <p14:creationId xmlns:p14="http://schemas.microsoft.com/office/powerpoint/2010/main" val="3009429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283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3000" u="sng" dirty="0">
                <a:solidFill>
                  <a:srgbClr val="FF0000"/>
                </a:solidFill>
                <a:latin typeface="Times New Roman" panose="02020603050405020304" pitchFamily="18" charset="0"/>
                <a:cs typeface="Times New Roman" panose="02020603050405020304" pitchFamily="18" charset="0"/>
              </a:rPr>
              <a:t>EXERCISE 3</a:t>
            </a:r>
            <a:r>
              <a:rPr lang="en-GB" sz="3000" dirty="0">
                <a:solidFill>
                  <a:srgbClr val="FF0000"/>
                </a:solidFill>
                <a:latin typeface="Times New Roman" panose="02020603050405020304" pitchFamily="18" charset="0"/>
                <a:cs typeface="Times New Roman" panose="02020603050405020304" pitchFamily="18" charset="0"/>
              </a:rPr>
              <a:t>: </a:t>
            </a:r>
            <a:r>
              <a:rPr lang="en-US" sz="3000" dirty="0">
                <a:solidFill>
                  <a:srgbClr val="FF0000"/>
                </a:solidFill>
                <a:latin typeface="Times New Roman" panose="02020603050405020304" pitchFamily="18" charset="0"/>
                <a:cs typeface="Times New Roman" panose="02020603050405020304" pitchFamily="18" charset="0"/>
              </a:rPr>
              <a:t>Use a dictionary to check the meanings of the words in </a:t>
            </a:r>
            <a:r>
              <a:rPr lang="en-US" sz="3000" b="1" dirty="0">
                <a:solidFill>
                  <a:srgbClr val="0070C0"/>
                </a:solidFill>
                <a:latin typeface="Times New Roman" panose="02020603050405020304" pitchFamily="18" charset="0"/>
                <a:cs typeface="Times New Roman" panose="02020603050405020304" pitchFamily="18" charset="0"/>
              </a:rPr>
              <a:t>blue</a:t>
            </a:r>
            <a:r>
              <a:rPr lang="en-US" sz="3000" dirty="0">
                <a:solidFill>
                  <a:srgbClr val="FF0000"/>
                </a:solidFill>
                <a:latin typeface="Times New Roman" panose="02020603050405020304" pitchFamily="18" charset="0"/>
                <a:cs typeface="Times New Roman" panose="02020603050405020304" pitchFamily="18" charset="0"/>
              </a:rPr>
              <a:t> in the text.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4104"/>
            <a:ext cx="6279330" cy="5923896"/>
          </a:xfrm>
          <a:prstGeom prst="rect">
            <a:avLst/>
          </a:prstGeom>
        </p:spPr>
      </p:pic>
      <p:sp>
        <p:nvSpPr>
          <p:cNvPr id="6" name="Rectangle 5"/>
          <p:cNvSpPr/>
          <p:nvPr/>
        </p:nvSpPr>
        <p:spPr>
          <a:xfrm>
            <a:off x="6279328" y="1039016"/>
            <a:ext cx="5912672" cy="954107"/>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Complete the sentences with the correct types of school.</a:t>
            </a:r>
          </a:p>
        </p:txBody>
      </p:sp>
      <p:sp>
        <p:nvSpPr>
          <p:cNvPr id="7" name="Rectangle 6"/>
          <p:cNvSpPr/>
          <p:nvPr/>
        </p:nvSpPr>
        <p:spPr>
          <a:xfrm>
            <a:off x="6279328" y="5479467"/>
            <a:ext cx="5912671"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5. ……………….. is a new learning way for Vietnamese students. </a:t>
            </a:r>
          </a:p>
        </p:txBody>
      </p:sp>
      <p:sp>
        <p:nvSpPr>
          <p:cNvPr id="8" name="Rectangle 7"/>
          <p:cNvSpPr/>
          <p:nvPr/>
        </p:nvSpPr>
        <p:spPr>
          <a:xfrm>
            <a:off x="6248433" y="2098887"/>
            <a:ext cx="4999958"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1. A …………… is on the water. </a:t>
            </a:r>
          </a:p>
        </p:txBody>
      </p:sp>
      <p:sp>
        <p:nvSpPr>
          <p:cNvPr id="9" name="Rectangle 8"/>
          <p:cNvSpPr/>
          <p:nvPr/>
        </p:nvSpPr>
        <p:spPr>
          <a:xfrm>
            <a:off x="6279330" y="2831850"/>
            <a:ext cx="5806398"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2. People pay to go to a……………….</a:t>
            </a:r>
          </a:p>
        </p:txBody>
      </p:sp>
      <p:sp>
        <p:nvSpPr>
          <p:cNvPr id="10" name="Rectangle 9"/>
          <p:cNvSpPr/>
          <p:nvPr/>
        </p:nvSpPr>
        <p:spPr>
          <a:xfrm>
            <a:off x="6279329" y="3450041"/>
            <a:ext cx="5912671"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3. Students sleep and eat in a …………………</a:t>
            </a:r>
          </a:p>
        </p:txBody>
      </p:sp>
      <p:sp>
        <p:nvSpPr>
          <p:cNvPr id="11" name="Rectangle 10"/>
          <p:cNvSpPr/>
          <p:nvPr/>
        </p:nvSpPr>
        <p:spPr>
          <a:xfrm>
            <a:off x="6247030" y="4464754"/>
            <a:ext cx="5944970"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4. A ……………....... is for younger children.</a:t>
            </a:r>
          </a:p>
        </p:txBody>
      </p:sp>
      <p:sp>
        <p:nvSpPr>
          <p:cNvPr id="12" name="Rectangle 11"/>
          <p:cNvSpPr/>
          <p:nvPr/>
        </p:nvSpPr>
        <p:spPr>
          <a:xfrm>
            <a:off x="6936479" y="2016717"/>
            <a:ext cx="1917513" cy="523220"/>
          </a:xfrm>
          <a:prstGeom prst="rect">
            <a:avLst/>
          </a:prstGeom>
        </p:spPr>
        <p:txBody>
          <a:bodyPr wrap="none">
            <a:spAutoFit/>
          </a:bodyPr>
          <a:lstStyle/>
          <a:p>
            <a:r>
              <a:rPr lang="en-US" sz="2800" dirty="0">
                <a:solidFill>
                  <a:srgbClr val="FF0000"/>
                </a:solidFill>
                <a:latin typeface="Times New Roman" panose="02020603050405020304" pitchFamily="18" charset="0"/>
                <a:cs typeface="Times New Roman" panose="02020603050405020304" pitchFamily="18" charset="0"/>
              </a:rPr>
              <a:t>boat school </a:t>
            </a:r>
          </a:p>
        </p:txBody>
      </p:sp>
      <p:sp>
        <p:nvSpPr>
          <p:cNvPr id="13" name="Rectangle 12"/>
          <p:cNvSpPr/>
          <p:nvPr/>
        </p:nvSpPr>
        <p:spPr>
          <a:xfrm>
            <a:off x="9771093" y="2786452"/>
            <a:ext cx="2305824" cy="523220"/>
          </a:xfrm>
          <a:prstGeom prst="rect">
            <a:avLst/>
          </a:prstGeom>
        </p:spPr>
        <p:txBody>
          <a:bodyPr wrap="none">
            <a:spAutoFit/>
          </a:bodyPr>
          <a:lstStyle/>
          <a:p>
            <a:r>
              <a:rPr lang="en-US" sz="2800" dirty="0">
                <a:solidFill>
                  <a:srgbClr val="FF0000"/>
                </a:solidFill>
                <a:latin typeface="Times New Roman" panose="02020603050405020304" pitchFamily="18" charset="0"/>
                <a:cs typeface="Times New Roman" panose="02020603050405020304" pitchFamily="18" charset="0"/>
              </a:rPr>
              <a:t>private school </a:t>
            </a:r>
          </a:p>
        </p:txBody>
      </p:sp>
      <p:sp>
        <p:nvSpPr>
          <p:cNvPr id="14" name="Rectangle 13"/>
          <p:cNvSpPr/>
          <p:nvPr/>
        </p:nvSpPr>
        <p:spPr>
          <a:xfrm>
            <a:off x="6279328" y="3831531"/>
            <a:ext cx="2666114" cy="523220"/>
          </a:xfrm>
          <a:prstGeom prst="rect">
            <a:avLst/>
          </a:prstGeom>
        </p:spPr>
        <p:txBody>
          <a:bodyPr wrap="none">
            <a:spAutoFit/>
          </a:bodyPr>
          <a:lstStyle/>
          <a:p>
            <a:r>
              <a:rPr lang="en-US" sz="2800" dirty="0">
                <a:solidFill>
                  <a:srgbClr val="FF0000"/>
                </a:solidFill>
                <a:latin typeface="Times New Roman" panose="02020603050405020304" pitchFamily="18" charset="0"/>
                <a:cs typeface="Times New Roman" panose="02020603050405020304" pitchFamily="18" charset="0"/>
              </a:rPr>
              <a:t> boarding school </a:t>
            </a:r>
          </a:p>
        </p:txBody>
      </p:sp>
      <p:sp>
        <p:nvSpPr>
          <p:cNvPr id="15" name="Rectangle 14"/>
          <p:cNvSpPr/>
          <p:nvPr/>
        </p:nvSpPr>
        <p:spPr>
          <a:xfrm>
            <a:off x="7017322" y="4403577"/>
            <a:ext cx="2526654" cy="523220"/>
          </a:xfrm>
          <a:prstGeom prst="rect">
            <a:avLst/>
          </a:prstGeom>
        </p:spPr>
        <p:txBody>
          <a:bodyPr wrap="none">
            <a:spAutoFit/>
          </a:bodyPr>
          <a:lstStyle/>
          <a:p>
            <a:r>
              <a:rPr lang="en-US" sz="2800" dirty="0">
                <a:solidFill>
                  <a:srgbClr val="FF0000"/>
                </a:solidFill>
                <a:latin typeface="Times New Roman" panose="02020603050405020304" pitchFamily="18" charset="0"/>
                <a:cs typeface="Times New Roman" panose="02020603050405020304" pitchFamily="18" charset="0"/>
              </a:rPr>
              <a:t> primary school </a:t>
            </a:r>
          </a:p>
        </p:txBody>
      </p:sp>
      <p:sp>
        <p:nvSpPr>
          <p:cNvPr id="16" name="Rectangle 15"/>
          <p:cNvSpPr/>
          <p:nvPr/>
        </p:nvSpPr>
        <p:spPr>
          <a:xfrm>
            <a:off x="6583017" y="5433300"/>
            <a:ext cx="2624436" cy="523220"/>
          </a:xfrm>
          <a:prstGeom prst="rect">
            <a:avLst/>
          </a:prstGeom>
        </p:spPr>
        <p:txBody>
          <a:bodyPr wrap="none">
            <a:spAutoFit/>
          </a:bodyPr>
          <a:lstStyle/>
          <a:p>
            <a:r>
              <a:rPr lang="en-US" sz="2800" dirty="0">
                <a:solidFill>
                  <a:srgbClr val="FF0000"/>
                </a:solidFill>
                <a:latin typeface="Times New Roman" panose="02020603050405020304" pitchFamily="18" charset="0"/>
                <a:cs typeface="Times New Roman" panose="02020603050405020304" pitchFamily="18" charset="0"/>
              </a:rPr>
              <a:t> Digital learning</a:t>
            </a:r>
          </a:p>
        </p:txBody>
      </p:sp>
    </p:spTree>
    <p:extLst>
      <p:ext uri="{BB962C8B-B14F-4D97-AF65-F5344CB8AC3E}">
        <p14:creationId xmlns:p14="http://schemas.microsoft.com/office/powerpoint/2010/main" val="1859890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randombar(horizont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0" grpId="0"/>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 y="0"/>
            <a:ext cx="12192000" cy="6858000"/>
          </a:xfrm>
          <a:prstGeom prst="rect">
            <a:avLst/>
          </a:prstGeom>
        </p:spPr>
      </p:pic>
      <p:sp>
        <p:nvSpPr>
          <p:cNvPr id="4" name="Rectangle 3"/>
          <p:cNvSpPr/>
          <p:nvPr/>
        </p:nvSpPr>
        <p:spPr>
          <a:xfrm>
            <a:off x="665018" y="2965985"/>
            <a:ext cx="8894618" cy="2708434"/>
          </a:xfrm>
          <a:prstGeom prst="rect">
            <a:avLst/>
          </a:prstGeom>
        </p:spPr>
        <p:txBody>
          <a:bodyPr wrap="square">
            <a:spAutoFit/>
          </a:bodyPr>
          <a:lstStyle/>
          <a:p>
            <a:pPr marL="457200" indent="-457200">
              <a:spcAft>
                <a:spcPts val="0"/>
              </a:spcAft>
              <a:buFontTx/>
              <a:buChar char="-"/>
              <a:tabLst>
                <a:tab pos="581025" algn="l"/>
              </a:tabLst>
            </a:pPr>
            <a:r>
              <a:rPr lang="en-US" sz="3400" dirty="0">
                <a:latin typeface="Times New Roman" panose="02020603050405020304" pitchFamily="18" charset="0"/>
                <a:ea typeface="MS Mincho"/>
              </a:rPr>
              <a:t>Learn by heart all the new words.</a:t>
            </a:r>
          </a:p>
          <a:p>
            <a:pPr>
              <a:spcAft>
                <a:spcPts val="0"/>
              </a:spcAft>
              <a:tabLst>
                <a:tab pos="581025" algn="l"/>
              </a:tabLst>
            </a:pPr>
            <a:r>
              <a:rPr lang="en-US" sz="3400" b="1" dirty="0">
                <a:latin typeface="Times New Roman" panose="02020603050405020304" pitchFamily="18" charset="0"/>
                <a:ea typeface="MS Mincho"/>
              </a:rPr>
              <a:t>- </a:t>
            </a:r>
            <a:r>
              <a:rPr lang="en-US" sz="3400" dirty="0">
                <a:latin typeface="Times New Roman" panose="02020603050405020304" pitchFamily="18" charset="0"/>
                <a:ea typeface="MS Mincho"/>
              </a:rPr>
              <a:t>Do the exercises in Workbook – page 34.</a:t>
            </a:r>
          </a:p>
          <a:p>
            <a:pPr>
              <a:spcAft>
                <a:spcPts val="0"/>
              </a:spcAft>
            </a:pPr>
            <a:r>
              <a:rPr lang="en-US" sz="3400" dirty="0">
                <a:latin typeface="Times New Roman" panose="02020603050405020304" pitchFamily="18" charset="0"/>
                <a:ea typeface="MS Mincho"/>
              </a:rPr>
              <a:t>- Prepare for next lesson – Language focus - Present continuous tense: Affirmative and negative – page 51.</a:t>
            </a:r>
            <a:endParaRPr lang="en-US" sz="3400" b="1" dirty="0">
              <a:latin typeface="Times New Roman" panose="02020603050405020304" pitchFamily="18" charset="0"/>
              <a:ea typeface="MS Mincho"/>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8868" y="3353696"/>
            <a:ext cx="3524250" cy="2857500"/>
          </a:xfrm>
          <a:prstGeom prst="rect">
            <a:avLst/>
          </a:prstGeom>
        </p:spPr>
      </p:pic>
      <p:sp>
        <p:nvSpPr>
          <p:cNvPr id="8" name="Rounded Rectangle 7"/>
          <p:cNvSpPr/>
          <p:nvPr/>
        </p:nvSpPr>
        <p:spPr>
          <a:xfrm>
            <a:off x="554182" y="2837330"/>
            <a:ext cx="9250888" cy="3373866"/>
          </a:xfrm>
          <a:prstGeom prst="roundRect">
            <a:avLst>
              <a:gd name="adj" fmla="val 12271"/>
            </a:avLst>
          </a:prstGeom>
          <a:no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455" y="722847"/>
            <a:ext cx="7478615" cy="1467679"/>
          </a:xfrm>
          <a:prstGeom prst="rect">
            <a:avLst/>
          </a:prstGeom>
        </p:spPr>
      </p:pic>
    </p:spTree>
    <p:extLst>
      <p:ext uri="{BB962C8B-B14F-4D97-AF65-F5344CB8AC3E}">
        <p14:creationId xmlns:p14="http://schemas.microsoft.com/office/powerpoint/2010/main" val="2986569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98454B2-F876-4B86-9705-1AD29FA81184}"/>
              </a:ext>
            </a:extLst>
          </p:cNvPr>
          <p:cNvGrpSpPr/>
          <p:nvPr/>
        </p:nvGrpSpPr>
        <p:grpSpPr>
          <a:xfrm>
            <a:off x="135947" y="1052079"/>
            <a:ext cx="11920106" cy="5376430"/>
            <a:chOff x="135947" y="1052079"/>
            <a:chExt cx="11920106" cy="5376430"/>
          </a:xfrm>
        </p:grpSpPr>
        <p:pic>
          <p:nvPicPr>
            <p:cNvPr id="5" name="Picture 4">
              <a:extLst>
                <a:ext uri="{FF2B5EF4-FFF2-40B4-BE49-F238E27FC236}">
                  <a16:creationId xmlns:a16="http://schemas.microsoft.com/office/drawing/2014/main" id="{0392161C-663B-4934-B6E7-8241A0D31ADA}"/>
                </a:ext>
              </a:extLst>
            </p:cNvPr>
            <p:cNvPicPr>
              <a:picLocks noChangeAspect="1"/>
            </p:cNvPicPr>
            <p:nvPr/>
          </p:nvPicPr>
          <p:blipFill>
            <a:blip r:embed="rId2"/>
            <a:stretch>
              <a:fillRect/>
            </a:stretch>
          </p:blipFill>
          <p:spPr>
            <a:xfrm>
              <a:off x="135947" y="1052079"/>
              <a:ext cx="5960053" cy="5376430"/>
            </a:xfrm>
            <a:prstGeom prst="rect">
              <a:avLst/>
            </a:prstGeom>
          </p:spPr>
        </p:pic>
        <p:pic>
          <p:nvPicPr>
            <p:cNvPr id="7" name="Picture 6">
              <a:extLst>
                <a:ext uri="{FF2B5EF4-FFF2-40B4-BE49-F238E27FC236}">
                  <a16:creationId xmlns:a16="http://schemas.microsoft.com/office/drawing/2014/main" id="{2B04FD36-8CFE-4363-B5FA-7FD657A26AA0}"/>
                </a:ext>
              </a:extLst>
            </p:cNvPr>
            <p:cNvPicPr>
              <a:picLocks noChangeAspect="1"/>
            </p:cNvPicPr>
            <p:nvPr/>
          </p:nvPicPr>
          <p:blipFill>
            <a:blip r:embed="rId3"/>
            <a:stretch>
              <a:fillRect/>
            </a:stretch>
          </p:blipFill>
          <p:spPr>
            <a:xfrm>
              <a:off x="6317673" y="1752600"/>
              <a:ext cx="5738380" cy="4495800"/>
            </a:xfrm>
            <a:prstGeom prst="rect">
              <a:avLst/>
            </a:prstGeom>
          </p:spPr>
        </p:pic>
      </p:grpSp>
      <p:pic>
        <p:nvPicPr>
          <p:cNvPr id="9" name="Picture 8">
            <a:extLst>
              <a:ext uri="{FF2B5EF4-FFF2-40B4-BE49-F238E27FC236}">
                <a16:creationId xmlns:a16="http://schemas.microsoft.com/office/drawing/2014/main" id="{08D76695-D9B6-489C-9DA5-DBF68C8A4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4709" y="76200"/>
            <a:ext cx="7478615" cy="706582"/>
          </a:xfrm>
          <a:prstGeom prst="rect">
            <a:avLst/>
          </a:prstGeom>
        </p:spPr>
      </p:pic>
    </p:spTree>
    <p:extLst>
      <p:ext uri="{BB962C8B-B14F-4D97-AF65-F5344CB8AC3E}">
        <p14:creationId xmlns:p14="http://schemas.microsoft.com/office/powerpoint/2010/main" val="4037981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9036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3000" u="sng" dirty="0">
                <a:solidFill>
                  <a:srgbClr val="FF0000"/>
                </a:solidFill>
                <a:latin typeface="Times New Roman" panose="02020603050405020304" pitchFamily="18" charset="0"/>
                <a:cs typeface="Times New Roman" panose="02020603050405020304" pitchFamily="18" charset="0"/>
              </a:rPr>
              <a:t>EXERCISE 1:</a:t>
            </a:r>
            <a:r>
              <a:rPr lang="en-GB" sz="3000" dirty="0">
                <a:solidFill>
                  <a:srgbClr val="FF0000"/>
                </a:solidFill>
                <a:latin typeface="Times New Roman" panose="02020603050405020304" pitchFamily="18" charset="0"/>
                <a:cs typeface="Times New Roman" panose="02020603050405020304" pitchFamily="18" charset="0"/>
              </a:rPr>
              <a:t> R</a:t>
            </a:r>
            <a:r>
              <a:rPr lang="en-US" sz="3000" dirty="0" err="1">
                <a:solidFill>
                  <a:srgbClr val="FF0000"/>
                </a:solidFill>
                <a:latin typeface="Times New Roman" panose="02020603050405020304" pitchFamily="18" charset="0"/>
                <a:cs typeface="Times New Roman" panose="02020603050405020304" pitchFamily="18" charset="0"/>
              </a:rPr>
              <a:t>ead</a:t>
            </a:r>
            <a:r>
              <a:rPr lang="en-US" sz="3000" dirty="0">
                <a:solidFill>
                  <a:srgbClr val="FF0000"/>
                </a:solidFill>
                <a:latin typeface="Times New Roman" panose="02020603050405020304" pitchFamily="18" charset="0"/>
                <a:cs typeface="Times New Roman" panose="02020603050405020304" pitchFamily="18" charset="0"/>
              </a:rPr>
              <a:t> the project. Where are the schools? Is the writer positive or negative about them – page 50.</a:t>
            </a:r>
          </a:p>
        </p:txBody>
      </p:sp>
      <p:sp>
        <p:nvSpPr>
          <p:cNvPr id="6" name="Rectangle 5"/>
          <p:cNvSpPr/>
          <p:nvPr/>
        </p:nvSpPr>
        <p:spPr>
          <a:xfrm>
            <a:off x="7403933" y="6390364"/>
            <a:ext cx="2714507" cy="430887"/>
          </a:xfrm>
          <a:prstGeom prst="rect">
            <a:avLst/>
          </a:prstGeom>
        </p:spPr>
        <p:txBody>
          <a:bodyPr wrap="squar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village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vɪlɪdʒ</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sp>
        <p:nvSpPr>
          <p:cNvPr id="7" name="TextBox 6"/>
          <p:cNvSpPr txBox="1"/>
          <p:nvPr/>
        </p:nvSpPr>
        <p:spPr>
          <a:xfrm>
            <a:off x="79724" y="903642"/>
            <a:ext cx="2312894" cy="584775"/>
          </a:xfrm>
          <a:prstGeom prst="rect">
            <a:avLst/>
          </a:prstGeom>
          <a:noFill/>
        </p:spPr>
        <p:txBody>
          <a:bodyPr wrap="square" rtlCol="0">
            <a:spAutoFit/>
          </a:bodyPr>
          <a:lstStyle/>
          <a:p>
            <a:r>
              <a:rPr lang="en-GB" sz="3200" b="1" u="sng" dirty="0">
                <a:solidFill>
                  <a:srgbClr val="FF0000"/>
                </a:solidFill>
                <a:latin typeface="Times New Roman" panose="02020603050405020304" pitchFamily="18" charset="0"/>
                <a:cs typeface="Times New Roman" panose="02020603050405020304" pitchFamily="18" charset="0"/>
              </a:rPr>
              <a:t>New words:</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25911" y="3585920"/>
            <a:ext cx="3353803"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traditional (adj) </a:t>
            </a:r>
            <a:r>
              <a:rPr lang="en-US" sz="2200" dirty="0">
                <a:solidFill>
                  <a:srgbClr val="FF0000"/>
                </a:solidFill>
                <a:latin typeface="Times New Roman" panose="02020603050405020304" pitchFamily="18" charset="0"/>
                <a:cs typeface="Times New Roman" panose="02020603050405020304" pitchFamily="18" charset="0"/>
              </a:rPr>
              <a:t>/</a:t>
            </a:r>
            <a:r>
              <a:rPr lang="en-US" sz="2200" dirty="0" err="1">
                <a:solidFill>
                  <a:srgbClr val="FF0000"/>
                </a:solidFill>
                <a:latin typeface="Times New Roman" panose="02020603050405020304" pitchFamily="18" charset="0"/>
                <a:cs typeface="Times New Roman" panose="02020603050405020304" pitchFamily="18" charset="0"/>
              </a:rPr>
              <a:t>trəˈdɪʃənl</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pic>
        <p:nvPicPr>
          <p:cNvPr id="10" name="Picture 9"/>
          <p:cNvPicPr>
            <a:picLocks noChangeAspect="1"/>
          </p:cNvPicPr>
          <p:nvPr/>
        </p:nvPicPr>
        <p:blipFill>
          <a:blip r:embed="rId12"/>
          <a:stretch>
            <a:fillRect/>
          </a:stretch>
        </p:blipFill>
        <p:spPr>
          <a:xfrm>
            <a:off x="225911" y="1807284"/>
            <a:ext cx="3692384" cy="1698457"/>
          </a:xfrm>
          <a:prstGeom prst="rect">
            <a:avLst/>
          </a:prstGeom>
        </p:spPr>
      </p:pic>
      <p:sp>
        <p:nvSpPr>
          <p:cNvPr id="11" name="Rectangle 10"/>
          <p:cNvSpPr/>
          <p:nvPr/>
        </p:nvSpPr>
        <p:spPr>
          <a:xfrm>
            <a:off x="4218538" y="3600301"/>
            <a:ext cx="4435830"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primary school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praɪməri</a:t>
            </a:r>
            <a:r>
              <a:rPr lang="en-US" sz="2200" dirty="0">
                <a:solidFill>
                  <a:srgbClr val="FF0000"/>
                </a:solidFill>
                <a:latin typeface="Times New Roman" panose="02020603050405020304" pitchFamily="18" charset="0"/>
                <a:cs typeface="Times New Roman" panose="02020603050405020304" pitchFamily="18" charset="0"/>
              </a:rPr>
              <a:t> ˌ</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pic>
        <p:nvPicPr>
          <p:cNvPr id="12" name="Picture 11"/>
          <p:cNvPicPr>
            <a:picLocks noChangeAspect="1"/>
          </p:cNvPicPr>
          <p:nvPr/>
        </p:nvPicPr>
        <p:blipFill>
          <a:blip r:embed="rId13"/>
          <a:stretch>
            <a:fillRect/>
          </a:stretch>
        </p:blipFill>
        <p:spPr>
          <a:xfrm>
            <a:off x="4489522" y="1304969"/>
            <a:ext cx="3333078" cy="2200772"/>
          </a:xfrm>
          <a:prstGeom prst="rect">
            <a:avLst/>
          </a:prstGeom>
        </p:spPr>
      </p:pic>
      <p:sp>
        <p:nvSpPr>
          <p:cNvPr id="13" name="Rectangle 12"/>
          <p:cNvSpPr/>
          <p:nvPr/>
        </p:nvSpPr>
        <p:spPr>
          <a:xfrm>
            <a:off x="8967640" y="3611254"/>
            <a:ext cx="3015569"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transport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trænspɔːt</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pic>
        <p:nvPicPr>
          <p:cNvPr id="14" name="Picture 13"/>
          <p:cNvPicPr>
            <a:picLocks noChangeAspect="1"/>
          </p:cNvPicPr>
          <p:nvPr/>
        </p:nvPicPr>
        <p:blipFill>
          <a:blip r:embed="rId14"/>
          <a:stretch>
            <a:fillRect/>
          </a:stretch>
        </p:blipFill>
        <p:spPr>
          <a:xfrm>
            <a:off x="9373496" y="1118883"/>
            <a:ext cx="1849122" cy="2467037"/>
          </a:xfrm>
          <a:prstGeom prst="rect">
            <a:avLst/>
          </a:prstGeom>
        </p:spPr>
      </p:pic>
      <p:sp>
        <p:nvSpPr>
          <p:cNvPr id="16" name="Rectangle 15"/>
          <p:cNvSpPr/>
          <p:nvPr/>
        </p:nvSpPr>
        <p:spPr>
          <a:xfrm>
            <a:off x="3238230" y="6375131"/>
            <a:ext cx="2097947" cy="430887"/>
          </a:xfrm>
          <a:prstGeom prst="rect">
            <a:avLst/>
          </a:prstGeom>
        </p:spPr>
        <p:txBody>
          <a:bodyPr wrap="none">
            <a:spAutoFit/>
          </a:bodyPr>
          <a:lstStyle/>
          <a:p>
            <a:pPr algn="just">
              <a:spcAft>
                <a:spcPts val="0"/>
              </a:spcAft>
              <a:tabLst>
                <a:tab pos="2019935" algn="l"/>
              </a:tabLst>
            </a:pPr>
            <a:r>
              <a:rPr lang="en-US" sz="2200" dirty="0">
                <a:solidFill>
                  <a:srgbClr val="FF0000"/>
                </a:solidFill>
                <a:latin typeface="Times New Roman" panose="02020603050405020304" pitchFamily="18" charset="0"/>
                <a:ea typeface="MS Mincho"/>
                <a:cs typeface="Times New Roman" panose="02020603050405020304" pitchFamily="18" charset="0"/>
              </a:rPr>
              <a:t>river (n) </a:t>
            </a:r>
            <a:r>
              <a:rPr lang="en-US" sz="2200" dirty="0">
                <a:solidFill>
                  <a:srgbClr val="FF0000"/>
                </a:solidFill>
                <a:latin typeface="Times New Roman" panose="02020603050405020304" pitchFamily="18" charset="0"/>
                <a:cs typeface="Times New Roman" panose="02020603050405020304" pitchFamily="18" charset="0"/>
              </a:rPr>
              <a:t> /ˈ</a:t>
            </a:r>
            <a:r>
              <a:rPr lang="en-US" sz="2200" dirty="0" err="1">
                <a:solidFill>
                  <a:srgbClr val="FF0000"/>
                </a:solidFill>
                <a:latin typeface="Times New Roman" panose="02020603050405020304" pitchFamily="18" charset="0"/>
                <a:cs typeface="Times New Roman" panose="02020603050405020304" pitchFamily="18" charset="0"/>
              </a:rPr>
              <a:t>rɪvər</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pic>
        <p:nvPicPr>
          <p:cNvPr id="18" name="Picture 17"/>
          <p:cNvPicPr>
            <a:picLocks noChangeAspect="1"/>
          </p:cNvPicPr>
          <p:nvPr/>
        </p:nvPicPr>
        <p:blipFill>
          <a:blip r:embed="rId15"/>
          <a:stretch>
            <a:fillRect/>
          </a:stretch>
        </p:blipFill>
        <p:spPr>
          <a:xfrm>
            <a:off x="3008572" y="4171746"/>
            <a:ext cx="2961900" cy="2216806"/>
          </a:xfrm>
          <a:prstGeom prst="rect">
            <a:avLst/>
          </a:prstGeom>
        </p:spPr>
      </p:pic>
      <p:pic>
        <p:nvPicPr>
          <p:cNvPr id="19" name="Picture 18"/>
          <p:cNvPicPr>
            <a:picLocks noChangeAspect="1"/>
          </p:cNvPicPr>
          <p:nvPr/>
        </p:nvPicPr>
        <p:blipFill>
          <a:blip r:embed="rId16"/>
          <a:stretch>
            <a:fillRect/>
          </a:stretch>
        </p:blipFill>
        <p:spPr>
          <a:xfrm>
            <a:off x="7305686" y="4177851"/>
            <a:ext cx="2929707" cy="2197280"/>
          </a:xfrm>
          <a:prstGeom prst="rect">
            <a:avLst/>
          </a:prstGeom>
        </p:spPr>
      </p:pic>
      <p:pic>
        <p:nvPicPr>
          <p:cNvPr id="2" name="traditional__gb_4">
            <a:hlinkClick r:id="" action="ppaction://media"/>
            <a:extLst>
              <a:ext uri="{FF2B5EF4-FFF2-40B4-BE49-F238E27FC236}">
                <a16:creationId xmlns:a16="http://schemas.microsoft.com/office/drawing/2014/main" id="{52A69C4A-BF96-4243-B7D2-5510ED9E295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00559" y="3533943"/>
            <a:ext cx="609600" cy="609600"/>
          </a:xfrm>
          <a:prstGeom prst="rect">
            <a:avLst/>
          </a:prstGeom>
        </p:spPr>
      </p:pic>
      <p:pic>
        <p:nvPicPr>
          <p:cNvPr id="3" name="primary_school_1_gb_1">
            <a:hlinkClick r:id="" action="ppaction://media"/>
            <a:extLst>
              <a:ext uri="{FF2B5EF4-FFF2-40B4-BE49-F238E27FC236}">
                <a16:creationId xmlns:a16="http://schemas.microsoft.com/office/drawing/2014/main" id="{3DF8C417-1A9F-4399-9382-28D6FC86F75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3631778" y="3533943"/>
            <a:ext cx="609600" cy="609600"/>
          </a:xfrm>
          <a:prstGeom prst="rect">
            <a:avLst/>
          </a:prstGeom>
        </p:spPr>
      </p:pic>
      <p:pic>
        <p:nvPicPr>
          <p:cNvPr id="4" name="transport__gb_1">
            <a:hlinkClick r:id="" action="ppaction://media"/>
            <a:extLst>
              <a:ext uri="{FF2B5EF4-FFF2-40B4-BE49-F238E27FC236}">
                <a16:creationId xmlns:a16="http://schemas.microsoft.com/office/drawing/2014/main" id="{14592735-3F08-43E4-AA11-EB1A0E4484A1}"/>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427641" y="3528218"/>
            <a:ext cx="609600" cy="609600"/>
          </a:xfrm>
          <a:prstGeom prst="rect">
            <a:avLst/>
          </a:prstGeom>
        </p:spPr>
      </p:pic>
      <p:pic>
        <p:nvPicPr>
          <p:cNvPr id="9" name="river__gb_1">
            <a:hlinkClick r:id="" action="ppaction://media"/>
            <a:extLst>
              <a:ext uri="{FF2B5EF4-FFF2-40B4-BE49-F238E27FC236}">
                <a16:creationId xmlns:a16="http://schemas.microsoft.com/office/drawing/2014/main" id="{0A6088D4-3163-40F9-895A-C7788F6F4E77}"/>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2392618" y="6248400"/>
            <a:ext cx="609600" cy="609600"/>
          </a:xfrm>
          <a:prstGeom prst="rect">
            <a:avLst/>
          </a:prstGeom>
        </p:spPr>
      </p:pic>
      <p:pic>
        <p:nvPicPr>
          <p:cNvPr id="20" name="village__gb_1">
            <a:hlinkClick r:id="" action="ppaction://media"/>
            <a:extLst>
              <a:ext uri="{FF2B5EF4-FFF2-40B4-BE49-F238E27FC236}">
                <a16:creationId xmlns:a16="http://schemas.microsoft.com/office/drawing/2014/main" id="{9E9CAAD0-8FF0-4E7F-A5A7-77EC333DAFA0}"/>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6599677" y="6263710"/>
            <a:ext cx="609600" cy="609600"/>
          </a:xfrm>
          <a:prstGeom prst="rect">
            <a:avLst/>
          </a:prstGeom>
        </p:spPr>
      </p:pic>
    </p:spTree>
    <p:extLst>
      <p:ext uri="{BB962C8B-B14F-4D97-AF65-F5344CB8AC3E}">
        <p14:creationId xmlns:p14="http://schemas.microsoft.com/office/powerpoint/2010/main" val="753664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53" presetClass="entr" presetSubtype="16"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097" fill="hold"/>
                                        <p:tgtEl>
                                          <p:spTgt spid="2"/>
                                        </p:tgtEl>
                                      </p:cBhvr>
                                    </p:cmd>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randombar(horizont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306"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253" fill="hold"/>
                                        <p:tgtEl>
                                          <p:spTgt spid="4"/>
                                        </p:tgtEl>
                                      </p:cBhvr>
                                    </p:cmd>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randombar(horizontal)">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862" fill="hold"/>
                                        <p:tgtEl>
                                          <p:spTgt spid="9"/>
                                        </p:tgtEl>
                                      </p:cBhvr>
                                    </p:cmd>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randombar(horizontal)">
                                      <p:cBhvr>
                                        <p:cTn id="82" dur="500"/>
                                        <p:tgtEl>
                                          <p:spTgt spid="6"/>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101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2"/>
                </p:tgtEl>
              </p:cMediaNode>
            </p:audio>
            <p:audio>
              <p:cMediaNode vol="80000">
                <p:cTn id="88" fill="hold" display="0">
                  <p:stCondLst>
                    <p:cond delay="indefinite"/>
                  </p:stCondLst>
                  <p:endCondLst>
                    <p:cond evt="onStopAudio" delay="0">
                      <p:tgtEl>
                        <p:sldTgt/>
                      </p:tgtEl>
                    </p:cond>
                  </p:endCondLst>
                </p:cTn>
                <p:tgtEl>
                  <p:spTgt spid="3"/>
                </p:tgtEl>
              </p:cMediaNode>
            </p:audio>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9"/>
                </p:tgtEl>
              </p:cMediaNode>
            </p:audio>
            <p:audio>
              <p:cMediaNode vol="80000">
                <p:cTn id="91" fill="hold" display="0">
                  <p:stCondLst>
                    <p:cond delay="indefinite"/>
                  </p:stCondLst>
                  <p:endCondLst>
                    <p:cond evt="onStopAudio" delay="0">
                      <p:tgtEl>
                        <p:sldTgt/>
                      </p:tgtEl>
                    </p:cond>
                  </p:endCondLst>
                </p:cTn>
                <p:tgtEl>
                  <p:spTgt spid="20"/>
                </p:tgtEl>
              </p:cMediaNode>
            </p:audio>
          </p:childTnLst>
        </p:cTn>
      </p:par>
    </p:tnLst>
    <p:bldLst>
      <p:bldP spid="5" grpId="0" animBg="1"/>
      <p:bldP spid="6" grpId="0"/>
      <p:bldP spid="7" grpId="0"/>
      <p:bldP spid="8" grpId="0"/>
      <p:bldP spid="11" grpId="0"/>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9036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3000" u="sng" dirty="0">
                <a:solidFill>
                  <a:srgbClr val="FF0000"/>
                </a:solidFill>
                <a:latin typeface="Times New Roman" panose="02020603050405020304" pitchFamily="18" charset="0"/>
                <a:cs typeface="Times New Roman" panose="02020603050405020304" pitchFamily="18" charset="0"/>
              </a:rPr>
              <a:t>EXERCISE 1</a:t>
            </a:r>
            <a:r>
              <a:rPr lang="en-GB" sz="3000" dirty="0">
                <a:solidFill>
                  <a:srgbClr val="FF0000"/>
                </a:solidFill>
                <a:latin typeface="Times New Roman" panose="02020603050405020304" pitchFamily="18" charset="0"/>
                <a:cs typeface="Times New Roman" panose="02020603050405020304" pitchFamily="18" charset="0"/>
              </a:rPr>
              <a:t>: R</a:t>
            </a:r>
            <a:r>
              <a:rPr lang="en-US" sz="3000" dirty="0" err="1">
                <a:solidFill>
                  <a:srgbClr val="FF0000"/>
                </a:solidFill>
                <a:latin typeface="Times New Roman" panose="02020603050405020304" pitchFamily="18" charset="0"/>
                <a:cs typeface="Times New Roman" panose="02020603050405020304" pitchFamily="18" charset="0"/>
              </a:rPr>
              <a:t>ead</a:t>
            </a:r>
            <a:r>
              <a:rPr lang="en-US" sz="3000" dirty="0">
                <a:solidFill>
                  <a:srgbClr val="FF0000"/>
                </a:solidFill>
                <a:latin typeface="Times New Roman" panose="02020603050405020304" pitchFamily="18" charset="0"/>
                <a:cs typeface="Times New Roman" panose="02020603050405020304" pitchFamily="18" charset="0"/>
              </a:rPr>
              <a:t> the project. Where are the schools? Is the writer positive or negative about them.</a:t>
            </a:r>
          </a:p>
        </p:txBody>
      </p:sp>
      <p:sp>
        <p:nvSpPr>
          <p:cNvPr id="6" name="Rectangle 5"/>
          <p:cNvSpPr/>
          <p:nvPr/>
        </p:nvSpPr>
        <p:spPr>
          <a:xfrm>
            <a:off x="8280882" y="6103537"/>
            <a:ext cx="3499669" cy="769441"/>
          </a:xfrm>
          <a:prstGeom prst="rect">
            <a:avLst/>
          </a:prstGeom>
        </p:spPr>
        <p:txBody>
          <a:bodyPr wrap="squar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 musical instrument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mjuːzɪkl</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ɪnstrəmənt</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sp>
        <p:nvSpPr>
          <p:cNvPr id="7" name="TextBox 6"/>
          <p:cNvSpPr txBox="1"/>
          <p:nvPr/>
        </p:nvSpPr>
        <p:spPr>
          <a:xfrm>
            <a:off x="103001" y="916583"/>
            <a:ext cx="2312894" cy="584775"/>
          </a:xfrm>
          <a:prstGeom prst="rect">
            <a:avLst/>
          </a:prstGeom>
          <a:noFill/>
        </p:spPr>
        <p:txBody>
          <a:bodyPr wrap="square" rtlCol="0">
            <a:spAutoFit/>
          </a:bodyPr>
          <a:lstStyle/>
          <a:p>
            <a:r>
              <a:rPr lang="en-GB" sz="3200" b="1" u="sng" dirty="0">
                <a:solidFill>
                  <a:srgbClr val="FF0000"/>
                </a:solidFill>
                <a:latin typeface="Times New Roman" panose="02020603050405020304" pitchFamily="18" charset="0"/>
                <a:cs typeface="Times New Roman" panose="02020603050405020304" pitchFamily="18" charset="0"/>
              </a:rPr>
              <a:t>New words:</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317" y="3606119"/>
            <a:ext cx="4065537"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private school (n) </a:t>
            </a:r>
            <a:r>
              <a:rPr lang="en-US" sz="2200" dirty="0">
                <a:solidFill>
                  <a:srgbClr val="FF0000"/>
                </a:solidFill>
                <a:latin typeface="Times New Roman" panose="02020603050405020304" pitchFamily="18" charset="0"/>
                <a:cs typeface="Times New Roman" panose="02020603050405020304" pitchFamily="18" charset="0"/>
              </a:rPr>
              <a:t>/ˌ</a:t>
            </a:r>
            <a:r>
              <a:rPr lang="en-US" sz="2200" dirty="0" err="1">
                <a:solidFill>
                  <a:srgbClr val="FF0000"/>
                </a:solidFill>
                <a:latin typeface="Times New Roman" panose="02020603050405020304" pitchFamily="18" charset="0"/>
                <a:cs typeface="Times New Roman" panose="02020603050405020304" pitchFamily="18" charset="0"/>
              </a:rPr>
              <a:t>praɪvət</a:t>
            </a:r>
            <a:r>
              <a:rPr lang="en-US" sz="2200" dirty="0">
                <a:solidFill>
                  <a:srgbClr val="FF0000"/>
                </a:solidFill>
                <a:latin typeface="Times New Roman" panose="02020603050405020304" pitchFamily="18" charset="0"/>
                <a:cs typeface="Times New Roman" panose="02020603050405020304" pitchFamily="18" charset="0"/>
              </a:rPr>
              <a:t> ˈ</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sp>
        <p:nvSpPr>
          <p:cNvPr id="3" name="Rectangle 2"/>
          <p:cNvSpPr/>
          <p:nvPr/>
        </p:nvSpPr>
        <p:spPr>
          <a:xfrm>
            <a:off x="4448984" y="3620749"/>
            <a:ext cx="2853666"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uniform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juːnɪfɔːm</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sp>
        <p:nvSpPr>
          <p:cNvPr id="4" name="Rectangle 3"/>
          <p:cNvSpPr/>
          <p:nvPr/>
        </p:nvSpPr>
        <p:spPr>
          <a:xfrm>
            <a:off x="8413931" y="3594521"/>
            <a:ext cx="3023585"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practical (adj)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præktɪkl</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sp>
        <p:nvSpPr>
          <p:cNvPr id="8" name="Rectangle 7"/>
          <p:cNvSpPr/>
          <p:nvPr/>
        </p:nvSpPr>
        <p:spPr>
          <a:xfrm>
            <a:off x="348745" y="6193331"/>
            <a:ext cx="2364750"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channel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tʃænl</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sp>
        <p:nvSpPr>
          <p:cNvPr id="9" name="Rectangle 8"/>
          <p:cNvSpPr/>
          <p:nvPr/>
        </p:nvSpPr>
        <p:spPr>
          <a:xfrm>
            <a:off x="2996823" y="6193331"/>
            <a:ext cx="4596130"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secondary school (n) </a:t>
            </a:r>
            <a:r>
              <a:rPr lang="en-US" sz="2200" dirty="0">
                <a:solidFill>
                  <a:srgbClr val="FF0000"/>
                </a:solidFill>
                <a:latin typeface="Times New Roman" panose="02020603050405020304" pitchFamily="18" charset="0"/>
                <a:cs typeface="Times New Roman" panose="02020603050405020304" pitchFamily="18" charset="0"/>
              </a:rPr>
              <a:t> /ˈ</a:t>
            </a:r>
            <a:r>
              <a:rPr lang="en-US" sz="2200" dirty="0" err="1">
                <a:solidFill>
                  <a:srgbClr val="FF0000"/>
                </a:solidFill>
                <a:latin typeface="Times New Roman" panose="02020603050405020304" pitchFamily="18" charset="0"/>
                <a:cs typeface="Times New Roman" panose="02020603050405020304" pitchFamily="18" charset="0"/>
              </a:rPr>
              <a:t>sekəndri</a:t>
            </a:r>
            <a:r>
              <a:rPr lang="en-US" sz="2200" dirty="0">
                <a:solidFill>
                  <a:srgbClr val="FF0000"/>
                </a:solidFill>
                <a:latin typeface="Times New Roman" panose="02020603050405020304" pitchFamily="18" charset="0"/>
                <a:cs typeface="Times New Roman" panose="02020603050405020304" pitchFamily="18" charset="0"/>
              </a:rPr>
              <a:t> ˌ</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0947" y="1481604"/>
            <a:ext cx="2396510" cy="2081910"/>
          </a:xfrm>
          <a:prstGeom prst="rect">
            <a:avLst/>
          </a:prstGeom>
        </p:spPr>
      </p:pic>
      <p:pic>
        <p:nvPicPr>
          <p:cNvPr id="11" name="Picture 10"/>
          <p:cNvPicPr>
            <a:picLocks noChangeAspect="1"/>
          </p:cNvPicPr>
          <p:nvPr/>
        </p:nvPicPr>
        <p:blipFill>
          <a:blip r:embed="rId15"/>
          <a:stretch>
            <a:fillRect/>
          </a:stretch>
        </p:blipFill>
        <p:spPr>
          <a:xfrm>
            <a:off x="4520418" y="1460942"/>
            <a:ext cx="2555566" cy="2138157"/>
          </a:xfrm>
          <a:prstGeom prst="rect">
            <a:avLst/>
          </a:prstGeom>
        </p:spPr>
      </p:pic>
      <p:pic>
        <p:nvPicPr>
          <p:cNvPr id="12" name="Picture 11"/>
          <p:cNvPicPr>
            <a:picLocks noChangeAspect="1"/>
          </p:cNvPicPr>
          <p:nvPr/>
        </p:nvPicPr>
        <p:blipFill>
          <a:blip r:embed="rId16"/>
          <a:stretch>
            <a:fillRect/>
          </a:stretch>
        </p:blipFill>
        <p:spPr>
          <a:xfrm>
            <a:off x="8506745" y="1033510"/>
            <a:ext cx="2659692" cy="2659692"/>
          </a:xfrm>
          <a:prstGeom prst="rect">
            <a:avLst/>
          </a:prstGeom>
        </p:spPr>
      </p:pic>
      <p:pic>
        <p:nvPicPr>
          <p:cNvPr id="14" name="Picture 13"/>
          <p:cNvPicPr>
            <a:picLocks noChangeAspect="1"/>
          </p:cNvPicPr>
          <p:nvPr/>
        </p:nvPicPr>
        <p:blipFill>
          <a:blip r:embed="rId17"/>
          <a:stretch>
            <a:fillRect/>
          </a:stretch>
        </p:blipFill>
        <p:spPr>
          <a:xfrm>
            <a:off x="440947" y="5021178"/>
            <a:ext cx="2166182" cy="1046038"/>
          </a:xfrm>
          <a:prstGeom prst="rect">
            <a:avLst/>
          </a:prstGeom>
        </p:spPr>
      </p:pic>
      <p:pic>
        <p:nvPicPr>
          <p:cNvPr id="16" name="Picture 15"/>
          <p:cNvPicPr>
            <a:picLocks noChangeAspect="1"/>
          </p:cNvPicPr>
          <p:nvPr/>
        </p:nvPicPr>
        <p:blipFill>
          <a:blip r:embed="rId18"/>
          <a:stretch>
            <a:fillRect/>
          </a:stretch>
        </p:blipFill>
        <p:spPr>
          <a:xfrm>
            <a:off x="440947" y="4124216"/>
            <a:ext cx="2180346" cy="801277"/>
          </a:xfrm>
          <a:prstGeom prst="rect">
            <a:avLst/>
          </a:prstGeom>
        </p:spPr>
      </p:pic>
      <p:pic>
        <p:nvPicPr>
          <p:cNvPr id="17" name="Pictur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42382" y="4094702"/>
            <a:ext cx="3030821" cy="2093055"/>
          </a:xfrm>
          <a:prstGeom prst="rect">
            <a:avLst/>
          </a:prstGeom>
        </p:spPr>
      </p:pic>
      <p:pic>
        <p:nvPicPr>
          <p:cNvPr id="18" name="Picture 17"/>
          <p:cNvPicPr>
            <a:picLocks noChangeAspect="1"/>
          </p:cNvPicPr>
          <p:nvPr/>
        </p:nvPicPr>
        <p:blipFill>
          <a:blip r:embed="rId20"/>
          <a:stretch>
            <a:fillRect/>
          </a:stretch>
        </p:blipFill>
        <p:spPr>
          <a:xfrm>
            <a:off x="8070895" y="3942558"/>
            <a:ext cx="3709656" cy="2225794"/>
          </a:xfrm>
          <a:prstGeom prst="rect">
            <a:avLst/>
          </a:prstGeom>
        </p:spPr>
      </p:pic>
      <p:pic>
        <p:nvPicPr>
          <p:cNvPr id="13" name="private_school_1_gb_1">
            <a:hlinkClick r:id="" action="ppaction://media"/>
            <a:extLst>
              <a:ext uri="{FF2B5EF4-FFF2-40B4-BE49-F238E27FC236}">
                <a16:creationId xmlns:a16="http://schemas.microsoft.com/office/drawing/2014/main" id="{174D6912-16ED-45C5-B7FB-6589FC031D7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52775" y="3545221"/>
            <a:ext cx="609600" cy="609600"/>
          </a:xfrm>
          <a:prstGeom prst="rect">
            <a:avLst/>
          </a:prstGeom>
        </p:spPr>
      </p:pic>
      <p:pic>
        <p:nvPicPr>
          <p:cNvPr id="15" name="uniform__gb_2">
            <a:hlinkClick r:id="" action="ppaction://media"/>
            <a:extLst>
              <a:ext uri="{FF2B5EF4-FFF2-40B4-BE49-F238E27FC236}">
                <a16:creationId xmlns:a16="http://schemas.microsoft.com/office/drawing/2014/main" id="{3FE8D769-8CA3-4D2D-96BA-55DA7AFD1BA6}"/>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3947302" y="3554883"/>
            <a:ext cx="609600" cy="609600"/>
          </a:xfrm>
          <a:prstGeom prst="rect">
            <a:avLst/>
          </a:prstGeom>
        </p:spPr>
      </p:pic>
      <p:pic>
        <p:nvPicPr>
          <p:cNvPr id="19" name="practical__gb_2">
            <a:hlinkClick r:id="" action="ppaction://media"/>
            <a:extLst>
              <a:ext uri="{FF2B5EF4-FFF2-40B4-BE49-F238E27FC236}">
                <a16:creationId xmlns:a16="http://schemas.microsoft.com/office/drawing/2014/main" id="{2E78192D-8890-424F-9C20-20542406943A}"/>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7757924" y="3570441"/>
            <a:ext cx="609600" cy="609600"/>
          </a:xfrm>
          <a:prstGeom prst="rect">
            <a:avLst/>
          </a:prstGeom>
        </p:spPr>
      </p:pic>
      <p:pic>
        <p:nvPicPr>
          <p:cNvPr id="20" name="channel__gb_2">
            <a:hlinkClick r:id="" action="ppaction://media"/>
            <a:extLst>
              <a:ext uri="{FF2B5EF4-FFF2-40B4-BE49-F238E27FC236}">
                <a16:creationId xmlns:a16="http://schemas.microsoft.com/office/drawing/2014/main" id="{6194DA12-B29C-441F-B185-C0A738325BB6}"/>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44687" y="6186800"/>
            <a:ext cx="609600" cy="609600"/>
          </a:xfrm>
          <a:prstGeom prst="rect">
            <a:avLst/>
          </a:prstGeom>
        </p:spPr>
      </p:pic>
      <p:pic>
        <p:nvPicPr>
          <p:cNvPr id="21" name="secondary_school_1_gb_1">
            <a:hlinkClick r:id="" action="ppaction://media"/>
            <a:extLst>
              <a:ext uri="{FF2B5EF4-FFF2-40B4-BE49-F238E27FC236}">
                <a16:creationId xmlns:a16="http://schemas.microsoft.com/office/drawing/2014/main" id="{0E7D4238-E6ED-4AC3-A6C7-8530B796B354}"/>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2837558" y="5773391"/>
            <a:ext cx="609600" cy="609600"/>
          </a:xfrm>
          <a:prstGeom prst="rect">
            <a:avLst/>
          </a:prstGeom>
        </p:spPr>
      </p:pic>
      <p:pic>
        <p:nvPicPr>
          <p:cNvPr id="22" name="musical_instrument_1_gb_1">
            <a:hlinkClick r:id="" action="ppaction://media"/>
            <a:extLst>
              <a:ext uri="{FF2B5EF4-FFF2-40B4-BE49-F238E27FC236}">
                <a16:creationId xmlns:a16="http://schemas.microsoft.com/office/drawing/2014/main" id="{9F385953-4F8B-4EE5-BC5B-C4DC744964A9}"/>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7730513" y="6168352"/>
            <a:ext cx="609600" cy="609600"/>
          </a:xfrm>
          <a:prstGeom prst="rect">
            <a:avLst/>
          </a:prstGeom>
        </p:spPr>
      </p:pic>
    </p:spTree>
    <p:extLst>
      <p:ext uri="{BB962C8B-B14F-4D97-AF65-F5344CB8AC3E}">
        <p14:creationId xmlns:p14="http://schemas.microsoft.com/office/powerpoint/2010/main" val="37575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227" fill="hold"/>
                                        <p:tgtEl>
                                          <p:spTgt spid="13"/>
                                        </p:tgtEl>
                                      </p:cBhvr>
                                    </p:cmd>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randombar(horizont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201" fill="hold"/>
                                        <p:tgtEl>
                                          <p:spTgt spid="15"/>
                                        </p:tgtEl>
                                      </p:cBhvr>
                                    </p:cmd>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randombar(horizontal)">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966" fill="hold"/>
                                        <p:tgtEl>
                                          <p:spTgt spid="19"/>
                                        </p:tgtEl>
                                      </p:cBhvr>
                                    </p:cmd>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randombar(horizontal)">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888" fill="hold"/>
                                        <p:tgtEl>
                                          <p:spTgt spid="20"/>
                                        </p:tgtEl>
                                      </p:cBhvr>
                                    </p:cmd>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randombar(horizontal)">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1358" fill="hold"/>
                                        <p:tgtEl>
                                          <p:spTgt spid="21"/>
                                        </p:tgtEl>
                                      </p:cBhvr>
                                    </p:cmd>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randombar(horizontal)">
                                      <p:cBhvr>
                                        <p:cTn id="89" dur="500"/>
                                        <p:tgtEl>
                                          <p:spTgt spid="6"/>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mediacall" presetSubtype="0" fill="hold" nodeType="clickEffect">
                                  <p:stCondLst>
                                    <p:cond delay="0"/>
                                  </p:stCondLst>
                                  <p:childTnLst>
                                    <p:cmd type="call" cmd="playFrom(0.0)">
                                      <p:cBhvr>
                                        <p:cTn id="93" dur="143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13"/>
                </p:tgtEl>
              </p:cMediaNode>
            </p:audio>
            <p:audio>
              <p:cMediaNode vol="80000">
                <p:cTn id="95" fill="hold" display="0">
                  <p:stCondLst>
                    <p:cond delay="indefinite"/>
                  </p:stCondLst>
                  <p:endCondLst>
                    <p:cond evt="onStopAudio" delay="0">
                      <p:tgtEl>
                        <p:sldTgt/>
                      </p:tgtEl>
                    </p:cond>
                  </p:endCondLst>
                </p:cTn>
                <p:tgtEl>
                  <p:spTgt spid="15"/>
                </p:tgtEl>
              </p:cMediaNode>
            </p:audio>
            <p:audio>
              <p:cMediaNode vol="80000">
                <p:cTn id="96" fill="hold" display="0">
                  <p:stCondLst>
                    <p:cond delay="indefinite"/>
                  </p:stCondLst>
                  <p:endCondLst>
                    <p:cond evt="onStopAudio" delay="0">
                      <p:tgtEl>
                        <p:sldTgt/>
                      </p:tgtEl>
                    </p:cond>
                  </p:endCondLst>
                </p:cTn>
                <p:tgtEl>
                  <p:spTgt spid="19"/>
                </p:tgtEl>
              </p:cMediaNode>
            </p:audio>
            <p:audio>
              <p:cMediaNode vol="80000">
                <p:cTn id="97" fill="hold" display="0">
                  <p:stCondLst>
                    <p:cond delay="indefinite"/>
                  </p:stCondLst>
                  <p:endCondLst>
                    <p:cond evt="onStopAudio" delay="0">
                      <p:tgtEl>
                        <p:sldTgt/>
                      </p:tgtEl>
                    </p:cond>
                  </p:endCondLst>
                </p:cTn>
                <p:tgtEl>
                  <p:spTgt spid="20"/>
                </p:tgtEl>
              </p:cMediaNode>
            </p:audio>
            <p:audio>
              <p:cMediaNode vol="80000">
                <p:cTn id="98" fill="hold" display="0">
                  <p:stCondLst>
                    <p:cond delay="indefinite"/>
                  </p:stCondLst>
                  <p:endCondLst>
                    <p:cond evt="onStopAudio" delay="0">
                      <p:tgtEl>
                        <p:sldTgt/>
                      </p:tgtEl>
                    </p:cond>
                  </p:endCondLst>
                </p:cTn>
                <p:tgtEl>
                  <p:spTgt spid="21"/>
                </p:tgtEl>
              </p:cMediaNode>
            </p:audio>
            <p:audio>
              <p:cMediaNode vol="80000">
                <p:cTn id="99" fill="hold" display="0">
                  <p:stCondLst>
                    <p:cond delay="indefinite"/>
                  </p:stCondLst>
                  <p:endCondLst>
                    <p:cond evt="onStopAudio" delay="0">
                      <p:tgtEl>
                        <p:sldTgt/>
                      </p:tgtEl>
                    </p:cond>
                  </p:endCondLst>
                </p:cTn>
                <p:tgtEl>
                  <p:spTgt spid="22"/>
                </p:tgtEl>
              </p:cMediaNode>
            </p:audio>
          </p:childTnLst>
        </p:cTn>
      </p:par>
    </p:tnLst>
    <p:bldLst>
      <p:bldP spid="6" grpId="0"/>
      <p:bldP spid="2" grpId="0"/>
      <p:bldP spid="3" grpId="0"/>
      <p:bldP spid="4"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67DDF6-21EC-4693-AF54-93E82A445BF5}"/>
              </a:ext>
            </a:extLst>
          </p:cNvPr>
          <p:cNvSpPr txBox="1"/>
          <p:nvPr/>
        </p:nvSpPr>
        <p:spPr>
          <a:xfrm>
            <a:off x="136930" y="0"/>
            <a:ext cx="2312894" cy="584775"/>
          </a:xfrm>
          <a:prstGeom prst="rect">
            <a:avLst/>
          </a:prstGeom>
          <a:noFill/>
        </p:spPr>
        <p:txBody>
          <a:bodyPr wrap="square" rtlCol="0">
            <a:spAutoFit/>
          </a:bodyPr>
          <a:lstStyle/>
          <a:p>
            <a:r>
              <a:rPr lang="en-GB" sz="3200" b="1" u="sng" dirty="0">
                <a:solidFill>
                  <a:srgbClr val="FF0000"/>
                </a:solidFill>
                <a:latin typeface="Times New Roman" panose="02020603050405020304" pitchFamily="18" charset="0"/>
                <a:cs typeface="Times New Roman" panose="02020603050405020304" pitchFamily="18" charset="0"/>
              </a:rPr>
              <a:t>New words:</a:t>
            </a:r>
            <a:endParaRPr lang="en-US" sz="3200" b="1" u="sng"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5 trường nội trú đẹp lung linh ở Hà Nội khiến nhiều phụ huynh mê mẩn">
            <a:extLst>
              <a:ext uri="{FF2B5EF4-FFF2-40B4-BE49-F238E27FC236}">
                <a16:creationId xmlns:a16="http://schemas.microsoft.com/office/drawing/2014/main" id="{A1AA9EC8-5860-4F64-B417-46DE8266AA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076" y="640979"/>
            <a:ext cx="3791679" cy="22415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3515CAB-5AF9-4C59-B86A-33260DC2EA6C}"/>
              </a:ext>
            </a:extLst>
          </p:cNvPr>
          <p:cNvSpPr/>
          <p:nvPr/>
        </p:nvSpPr>
        <p:spPr>
          <a:xfrm>
            <a:off x="705553" y="2940306"/>
            <a:ext cx="4039888"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boarding school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bɔːdɪŋ</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pic>
        <p:nvPicPr>
          <p:cNvPr id="1028" name="Picture 4" descr="3 xu hướng công nghệ giúp nâng cao hiệu suất học tập - VnExpress">
            <a:extLst>
              <a:ext uri="{FF2B5EF4-FFF2-40B4-BE49-F238E27FC236}">
                <a16:creationId xmlns:a16="http://schemas.microsoft.com/office/drawing/2014/main" id="{A13A3124-7365-4737-BF74-5488F0A67D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3687" y="584775"/>
            <a:ext cx="3899840" cy="22415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E8EBDB3-22CC-482A-B552-208000D207F8}"/>
              </a:ext>
            </a:extLst>
          </p:cNvPr>
          <p:cNvSpPr/>
          <p:nvPr/>
        </p:nvSpPr>
        <p:spPr>
          <a:xfrm>
            <a:off x="6887469" y="2898758"/>
            <a:ext cx="4286751"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digital learning (n) </a:t>
            </a:r>
            <a:r>
              <a:rPr lang="en-US" sz="2200" dirty="0">
                <a:solidFill>
                  <a:srgbClr val="FF0000"/>
                </a:solidFill>
                <a:latin typeface="Times New Roman" panose="02020603050405020304" pitchFamily="18" charset="0"/>
                <a:cs typeface="Times New Roman" panose="02020603050405020304" pitchFamily="18" charset="0"/>
              </a:rPr>
              <a:t>/ ˈdɪdʒɪtl ˈ</a:t>
            </a:r>
            <a:r>
              <a:rPr lang="en-US" sz="2200" dirty="0" err="1">
                <a:solidFill>
                  <a:srgbClr val="FF0000"/>
                </a:solidFill>
                <a:latin typeface="Times New Roman" panose="02020603050405020304" pitchFamily="18" charset="0"/>
                <a:cs typeface="Times New Roman" panose="02020603050405020304" pitchFamily="18" charset="0"/>
              </a:rPr>
              <a:t>lɜːnɪŋ</a:t>
            </a:r>
            <a:r>
              <a:rPr lang="en-US" sz="2200" dirty="0">
                <a:solidFill>
                  <a:srgbClr val="FF0000"/>
                </a:solidFill>
                <a:latin typeface="Times New Roman" panose="02020603050405020304" pitchFamily="18" charset="0"/>
                <a:cs typeface="Times New Roman" panose="02020603050405020304" pitchFamily="18" charset="0"/>
              </a:rPr>
              <a:t> /</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pic>
        <p:nvPicPr>
          <p:cNvPr id="1030" name="Picture 6" descr="Bangladesh Boat School High Resolution Stock Photography and Images - Alamy">
            <a:extLst>
              <a:ext uri="{FF2B5EF4-FFF2-40B4-BE49-F238E27FC236}">
                <a16:creationId xmlns:a16="http://schemas.microsoft.com/office/drawing/2014/main" id="{2AE1F1A8-D45D-4215-862E-44993836B4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4930" y="3486808"/>
            <a:ext cx="3742005" cy="25157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1C92AFF-83FA-4399-AF74-C12F8DA9733D}"/>
              </a:ext>
            </a:extLst>
          </p:cNvPr>
          <p:cNvSpPr/>
          <p:nvPr/>
        </p:nvSpPr>
        <p:spPr>
          <a:xfrm>
            <a:off x="3585920" y="6082024"/>
            <a:ext cx="3294492" cy="430887"/>
          </a:xfrm>
          <a:prstGeom prst="rect">
            <a:avLst/>
          </a:prstGeom>
        </p:spPr>
        <p:txBody>
          <a:bodyPr wrap="non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boat school (n) </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bəʊt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MS Mincho"/>
              <a:cs typeface="Times New Roman" panose="02020603050405020304" pitchFamily="18" charset="0"/>
            </a:endParaRPr>
          </a:p>
        </p:txBody>
      </p:sp>
      <p:pic>
        <p:nvPicPr>
          <p:cNvPr id="10" name="boarding_school_1_gb_1">
            <a:hlinkClick r:id="" action="ppaction://media"/>
            <a:extLst>
              <a:ext uri="{FF2B5EF4-FFF2-40B4-BE49-F238E27FC236}">
                <a16:creationId xmlns:a16="http://schemas.microsoft.com/office/drawing/2014/main" id="{7A5ECD39-6ECE-4CCD-A562-880BD198B16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6930" y="2877208"/>
            <a:ext cx="609600" cy="609600"/>
          </a:xfrm>
          <a:prstGeom prst="rect">
            <a:avLst/>
          </a:prstGeom>
        </p:spPr>
      </p:pic>
      <p:pic>
        <p:nvPicPr>
          <p:cNvPr id="2" name="digital learning">
            <a:hlinkClick r:id="" action="ppaction://media"/>
            <a:extLst>
              <a:ext uri="{FF2B5EF4-FFF2-40B4-BE49-F238E27FC236}">
                <a16:creationId xmlns:a16="http://schemas.microsoft.com/office/drawing/2014/main" id="{A9F5A8AE-CA24-41BB-B498-DF36DBF21AC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394087" y="2788434"/>
            <a:ext cx="609600" cy="609600"/>
          </a:xfrm>
          <a:prstGeom prst="rect">
            <a:avLst/>
          </a:prstGeom>
        </p:spPr>
      </p:pic>
      <p:pic>
        <p:nvPicPr>
          <p:cNvPr id="3" name="boat school">
            <a:hlinkClick r:id="" action="ppaction://media"/>
            <a:extLst>
              <a:ext uri="{FF2B5EF4-FFF2-40B4-BE49-F238E27FC236}">
                <a16:creationId xmlns:a16="http://schemas.microsoft.com/office/drawing/2014/main" id="{B9D82E39-2C4E-44D4-AE1F-E141D13B8A57}"/>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3123766" y="5992667"/>
            <a:ext cx="609600" cy="609600"/>
          </a:xfrm>
          <a:prstGeom prst="rect">
            <a:avLst/>
          </a:prstGeom>
        </p:spPr>
      </p:pic>
    </p:spTree>
    <p:extLst>
      <p:ext uri="{BB962C8B-B14F-4D97-AF65-F5344CB8AC3E}">
        <p14:creationId xmlns:p14="http://schemas.microsoft.com/office/powerpoint/2010/main" val="202498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27"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15"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3"/>
                </p:tgtEl>
              </p:cMediaNode>
            </p:audio>
          </p:childTnLst>
        </p:cTn>
      </p:par>
    </p:tnLst>
    <p:bldLst>
      <p:bldP spid="7"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9314D4-2DCB-4B22-9645-843E2B094EC5}"/>
              </a:ext>
            </a:extLst>
          </p:cNvPr>
          <p:cNvSpPr txBox="1"/>
          <p:nvPr/>
        </p:nvSpPr>
        <p:spPr>
          <a:xfrm>
            <a:off x="0" y="0"/>
            <a:ext cx="2312894" cy="584775"/>
          </a:xfrm>
          <a:prstGeom prst="rect">
            <a:avLst/>
          </a:prstGeom>
          <a:noFill/>
        </p:spPr>
        <p:txBody>
          <a:bodyPr wrap="square" rtlCol="0">
            <a:spAutoFit/>
          </a:bodyPr>
          <a:lstStyle/>
          <a:p>
            <a:r>
              <a:rPr lang="en-GB" sz="3200" b="1" u="sng" dirty="0">
                <a:solidFill>
                  <a:srgbClr val="FF0000"/>
                </a:solidFill>
                <a:latin typeface="Times New Roman" panose="02020603050405020304" pitchFamily="18" charset="0"/>
                <a:cs typeface="Times New Roman" panose="02020603050405020304" pitchFamily="18" charset="0"/>
              </a:rPr>
              <a:t>New words:</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272B73-A8BA-4123-BDB6-1632322D13DA}"/>
              </a:ext>
            </a:extLst>
          </p:cNvPr>
          <p:cNvSpPr/>
          <p:nvPr/>
        </p:nvSpPr>
        <p:spPr>
          <a:xfrm>
            <a:off x="-68641" y="597442"/>
            <a:ext cx="11013732"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traditional (adj) </a:t>
            </a:r>
            <a:r>
              <a:rPr lang="en-US" sz="2200" dirty="0">
                <a:solidFill>
                  <a:srgbClr val="FF0000"/>
                </a:solidFill>
                <a:latin typeface="Times New Roman" panose="02020603050405020304" pitchFamily="18" charset="0"/>
                <a:cs typeface="Times New Roman" panose="02020603050405020304" pitchFamily="18" charset="0"/>
              </a:rPr>
              <a:t>/</a:t>
            </a:r>
            <a:r>
              <a:rPr lang="en-US" sz="2200" dirty="0" err="1">
                <a:solidFill>
                  <a:srgbClr val="FF0000"/>
                </a:solidFill>
                <a:latin typeface="Times New Roman" panose="02020603050405020304" pitchFamily="18" charset="0"/>
                <a:cs typeface="Times New Roman" panose="02020603050405020304" pitchFamily="18" charset="0"/>
              </a:rPr>
              <a:t>trəˈdɪʃənl</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thống</a:t>
            </a:r>
            <a:endParaRPr lang="en-US" sz="2200" b="1" dirty="0">
              <a:latin typeface="Times New Roman" panose="02020603050405020304" pitchFamily="18" charset="0"/>
              <a:ea typeface="MS Mincho"/>
              <a:cs typeface="Times New Roman" panose="02020603050405020304" pitchFamily="18" charset="0"/>
            </a:endParaRPr>
          </a:p>
        </p:txBody>
      </p:sp>
      <p:sp>
        <p:nvSpPr>
          <p:cNvPr id="6" name="Rectangle 5">
            <a:extLst>
              <a:ext uri="{FF2B5EF4-FFF2-40B4-BE49-F238E27FC236}">
                <a16:creationId xmlns:a16="http://schemas.microsoft.com/office/drawing/2014/main" id="{17EF483F-39DB-4776-8C4A-85D06FE780A1}"/>
              </a:ext>
            </a:extLst>
          </p:cNvPr>
          <p:cNvSpPr/>
          <p:nvPr/>
        </p:nvSpPr>
        <p:spPr>
          <a:xfrm>
            <a:off x="-68641" y="1028329"/>
            <a:ext cx="10459549"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primary school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praɪməri</a:t>
            </a:r>
            <a:r>
              <a:rPr lang="en-US" sz="2200" dirty="0">
                <a:solidFill>
                  <a:srgbClr val="FF0000"/>
                </a:solidFill>
                <a:latin typeface="Times New Roman" panose="02020603050405020304" pitchFamily="18" charset="0"/>
                <a:cs typeface="Times New Roman" panose="02020603050405020304" pitchFamily="18" charset="0"/>
              </a:rPr>
              <a:t> ˌ</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endParaRPr lang="en-US" sz="2200" b="1" dirty="0">
              <a:latin typeface="Times New Roman" panose="02020603050405020304" pitchFamily="18" charset="0"/>
              <a:ea typeface="MS Mincho"/>
              <a:cs typeface="Times New Roman" panose="02020603050405020304" pitchFamily="18" charset="0"/>
            </a:endParaRPr>
          </a:p>
        </p:txBody>
      </p:sp>
      <p:sp>
        <p:nvSpPr>
          <p:cNvPr id="7" name="Rectangle 6">
            <a:extLst>
              <a:ext uri="{FF2B5EF4-FFF2-40B4-BE49-F238E27FC236}">
                <a16:creationId xmlns:a16="http://schemas.microsoft.com/office/drawing/2014/main" id="{7DA923B2-7F90-423E-A704-71A82ECDAF1F}"/>
              </a:ext>
            </a:extLst>
          </p:cNvPr>
          <p:cNvSpPr/>
          <p:nvPr/>
        </p:nvSpPr>
        <p:spPr>
          <a:xfrm>
            <a:off x="-47290" y="1462100"/>
            <a:ext cx="10230381"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transport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trænspɔːt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endParaRPr lang="en-US" sz="2200" b="1" dirty="0">
              <a:latin typeface="Times New Roman" panose="02020603050405020304" pitchFamily="18" charset="0"/>
              <a:ea typeface="MS Mincho"/>
              <a:cs typeface="Times New Roman" panose="02020603050405020304" pitchFamily="18" charset="0"/>
            </a:endParaRPr>
          </a:p>
        </p:txBody>
      </p:sp>
      <p:sp>
        <p:nvSpPr>
          <p:cNvPr id="8" name="Rectangle 7">
            <a:extLst>
              <a:ext uri="{FF2B5EF4-FFF2-40B4-BE49-F238E27FC236}">
                <a16:creationId xmlns:a16="http://schemas.microsoft.com/office/drawing/2014/main" id="{60E0D1E1-316D-4B42-9070-4A2D72ED1ABD}"/>
              </a:ext>
            </a:extLst>
          </p:cNvPr>
          <p:cNvSpPr/>
          <p:nvPr/>
        </p:nvSpPr>
        <p:spPr>
          <a:xfrm>
            <a:off x="-68640" y="2363353"/>
            <a:ext cx="10030058"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village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vɪlɪdʒ</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làng</a:t>
            </a:r>
            <a:endParaRPr lang="en-US" sz="2200" b="1" dirty="0">
              <a:latin typeface="Times New Roman" panose="02020603050405020304" pitchFamily="18" charset="0"/>
              <a:ea typeface="MS Mincho"/>
              <a:cs typeface="Times New Roman" panose="02020603050405020304" pitchFamily="18" charset="0"/>
            </a:endParaRPr>
          </a:p>
        </p:txBody>
      </p:sp>
      <p:sp>
        <p:nvSpPr>
          <p:cNvPr id="9" name="Rectangle 8">
            <a:extLst>
              <a:ext uri="{FF2B5EF4-FFF2-40B4-BE49-F238E27FC236}">
                <a16:creationId xmlns:a16="http://schemas.microsoft.com/office/drawing/2014/main" id="{C3B7340F-CC0B-4777-956C-53C0B03F0151}"/>
              </a:ext>
            </a:extLst>
          </p:cNvPr>
          <p:cNvSpPr/>
          <p:nvPr/>
        </p:nvSpPr>
        <p:spPr>
          <a:xfrm>
            <a:off x="-68641" y="1923697"/>
            <a:ext cx="11207695" cy="430887"/>
          </a:xfrm>
          <a:prstGeom prst="rect">
            <a:avLst/>
          </a:prstGeom>
        </p:spPr>
        <p:txBody>
          <a:bodyPr wrap="square">
            <a:spAutoFit/>
          </a:bodyPr>
          <a:lstStyle/>
          <a:p>
            <a:pPr algn="just">
              <a:spcAft>
                <a:spcPts val="0"/>
              </a:spcAft>
              <a:tabLst>
                <a:tab pos="2019935" algn="l"/>
              </a:tabLst>
            </a:pPr>
            <a:r>
              <a:rPr lang="en-US" sz="2200" dirty="0">
                <a:latin typeface="Times New Roman" panose="02020603050405020304" pitchFamily="18" charset="0"/>
                <a:ea typeface="MS Mincho"/>
                <a:cs typeface="Times New Roman" panose="02020603050405020304" pitchFamily="18" charset="0"/>
              </a:rPr>
              <a:t>- river (n) </a:t>
            </a:r>
            <a:r>
              <a:rPr lang="en-US" sz="2200" dirty="0">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rɪvər</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dòng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sông</a:t>
            </a:r>
            <a:endParaRPr lang="en-US" sz="2200" b="1" dirty="0">
              <a:latin typeface="Times New Roman" panose="02020603050405020304" pitchFamily="18" charset="0"/>
              <a:ea typeface="MS Mincho"/>
              <a:cs typeface="Times New Roman" panose="02020603050405020304" pitchFamily="18" charset="0"/>
            </a:endParaRPr>
          </a:p>
        </p:txBody>
      </p:sp>
      <p:sp>
        <p:nvSpPr>
          <p:cNvPr id="10" name="Rectangle 9">
            <a:extLst>
              <a:ext uri="{FF2B5EF4-FFF2-40B4-BE49-F238E27FC236}">
                <a16:creationId xmlns:a16="http://schemas.microsoft.com/office/drawing/2014/main" id="{B9680AE8-ABDB-4717-8ADE-949FDD09A4F2}"/>
              </a:ext>
            </a:extLst>
          </p:cNvPr>
          <p:cNvSpPr/>
          <p:nvPr/>
        </p:nvSpPr>
        <p:spPr>
          <a:xfrm>
            <a:off x="-68991" y="2840311"/>
            <a:ext cx="11318882"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private school (n) </a:t>
            </a:r>
            <a:r>
              <a:rPr lang="en-US" sz="2200" dirty="0">
                <a:solidFill>
                  <a:srgbClr val="FF0000"/>
                </a:solidFill>
                <a:latin typeface="Times New Roman" panose="02020603050405020304" pitchFamily="18" charset="0"/>
                <a:cs typeface="Times New Roman" panose="02020603050405020304" pitchFamily="18" charset="0"/>
              </a:rPr>
              <a:t>/ˌ</a:t>
            </a:r>
            <a:r>
              <a:rPr lang="en-US" sz="2200" dirty="0" err="1">
                <a:solidFill>
                  <a:srgbClr val="FF0000"/>
                </a:solidFill>
                <a:latin typeface="Times New Roman" panose="02020603050405020304" pitchFamily="18" charset="0"/>
                <a:cs typeface="Times New Roman" panose="02020603050405020304" pitchFamily="18" charset="0"/>
              </a:rPr>
              <a:t>praɪvət</a:t>
            </a:r>
            <a:r>
              <a:rPr lang="en-US" sz="2200" dirty="0">
                <a:solidFill>
                  <a:srgbClr val="FF0000"/>
                </a:solidFill>
                <a:latin typeface="Times New Roman" panose="02020603050405020304" pitchFamily="18" charset="0"/>
                <a:cs typeface="Times New Roman" panose="02020603050405020304" pitchFamily="18" charset="0"/>
              </a:rPr>
              <a:t> ˈ</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thục</a:t>
            </a:r>
            <a:endParaRPr lang="en-US" sz="2200" b="1" dirty="0">
              <a:latin typeface="Times New Roman" panose="02020603050405020304" pitchFamily="18" charset="0"/>
              <a:ea typeface="MS Mincho"/>
              <a:cs typeface="Times New Roman" panose="02020603050405020304" pitchFamily="18" charset="0"/>
            </a:endParaRPr>
          </a:p>
        </p:txBody>
      </p:sp>
      <p:sp>
        <p:nvSpPr>
          <p:cNvPr id="11" name="Rectangle 10">
            <a:extLst>
              <a:ext uri="{FF2B5EF4-FFF2-40B4-BE49-F238E27FC236}">
                <a16:creationId xmlns:a16="http://schemas.microsoft.com/office/drawing/2014/main" id="{56B19C05-4634-4247-AD6F-4E4B2AB07FA5}"/>
              </a:ext>
            </a:extLst>
          </p:cNvPr>
          <p:cNvSpPr/>
          <p:nvPr/>
        </p:nvSpPr>
        <p:spPr>
          <a:xfrm>
            <a:off x="-68991" y="3326001"/>
            <a:ext cx="11997755"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uniform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juːnɪfɔːm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phục</a:t>
            </a:r>
            <a:endParaRPr lang="en-US" sz="2200" b="1" dirty="0">
              <a:latin typeface="Times New Roman" panose="02020603050405020304" pitchFamily="18" charset="0"/>
              <a:ea typeface="MS Mincho"/>
              <a:cs typeface="Times New Roman" panose="02020603050405020304" pitchFamily="18" charset="0"/>
            </a:endParaRPr>
          </a:p>
        </p:txBody>
      </p:sp>
      <p:sp>
        <p:nvSpPr>
          <p:cNvPr id="12" name="Rectangle 11">
            <a:extLst>
              <a:ext uri="{FF2B5EF4-FFF2-40B4-BE49-F238E27FC236}">
                <a16:creationId xmlns:a16="http://schemas.microsoft.com/office/drawing/2014/main" id="{A0481E20-7C95-4295-916E-A69128A5DA49}"/>
              </a:ext>
            </a:extLst>
          </p:cNvPr>
          <p:cNvSpPr/>
          <p:nvPr/>
        </p:nvSpPr>
        <p:spPr>
          <a:xfrm>
            <a:off x="-80398" y="3773413"/>
            <a:ext cx="7048642"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practical (adj)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præktɪkl</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endParaRPr lang="en-US" sz="2200" b="1" dirty="0">
              <a:latin typeface="Times New Roman" panose="02020603050405020304" pitchFamily="18" charset="0"/>
              <a:ea typeface="MS Mincho"/>
              <a:cs typeface="Times New Roman" panose="02020603050405020304" pitchFamily="18" charset="0"/>
            </a:endParaRPr>
          </a:p>
        </p:txBody>
      </p:sp>
      <p:sp>
        <p:nvSpPr>
          <p:cNvPr id="13" name="Rectangle 12">
            <a:extLst>
              <a:ext uri="{FF2B5EF4-FFF2-40B4-BE49-F238E27FC236}">
                <a16:creationId xmlns:a16="http://schemas.microsoft.com/office/drawing/2014/main" id="{55662F92-38ED-469A-8DC7-B36C16C0D528}"/>
              </a:ext>
            </a:extLst>
          </p:cNvPr>
          <p:cNvSpPr/>
          <p:nvPr/>
        </p:nvSpPr>
        <p:spPr>
          <a:xfrm>
            <a:off x="-80398" y="5162222"/>
            <a:ext cx="10263489" cy="430887"/>
          </a:xfrm>
          <a:prstGeom prst="rect">
            <a:avLst/>
          </a:prstGeom>
        </p:spPr>
        <p:txBody>
          <a:bodyPr wrap="square">
            <a:spAutoFit/>
          </a:bodyPr>
          <a:lstStyle/>
          <a:p>
            <a:pPr algn="just">
              <a:spcAft>
                <a:spcPts val="0"/>
              </a:spcAft>
            </a:pPr>
            <a:r>
              <a:rPr lang="en-US" sz="2200" dirty="0">
                <a:solidFill>
                  <a:srgbClr val="FF0000"/>
                </a:solidFill>
                <a:latin typeface="Times New Roman" panose="02020603050405020304" pitchFamily="18" charset="0"/>
                <a:ea typeface="MS Mincho"/>
                <a:cs typeface="Times New Roman" panose="02020603050405020304" pitchFamily="18" charset="0"/>
              </a:rPr>
              <a:t> </a:t>
            </a:r>
            <a:r>
              <a:rPr lang="en-US" sz="2200" dirty="0">
                <a:latin typeface="Times New Roman" panose="02020603050405020304" pitchFamily="18" charset="0"/>
                <a:ea typeface="MS Mincho"/>
                <a:cs typeface="Times New Roman" panose="02020603050405020304" pitchFamily="18" charset="0"/>
              </a:rPr>
              <a:t>- musical instrument (n)</a:t>
            </a:r>
            <a:r>
              <a:rPr lang="en-US" sz="2200" dirty="0">
                <a:solidFill>
                  <a:srgbClr val="FF0000"/>
                </a:solidFill>
                <a:latin typeface="Times New Roman" panose="02020603050405020304" pitchFamily="18" charset="0"/>
                <a:ea typeface="MS Mincho"/>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mjuːzɪkl</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ɪnstrəmənt</a:t>
            </a:r>
            <a:r>
              <a:rPr lang="en-US" sz="2200" dirty="0">
                <a:solidFill>
                  <a:srgbClr val="FF0000"/>
                </a:solidFill>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a:t>
            </a:r>
            <a:endParaRPr lang="en-US" sz="2200" b="1" dirty="0">
              <a:latin typeface="Times New Roman" panose="02020603050405020304" pitchFamily="18" charset="0"/>
              <a:ea typeface="MS Mincho"/>
              <a:cs typeface="Times New Roman" panose="02020603050405020304" pitchFamily="18" charset="0"/>
            </a:endParaRPr>
          </a:p>
        </p:txBody>
      </p:sp>
      <p:sp>
        <p:nvSpPr>
          <p:cNvPr id="14" name="Rectangle 13">
            <a:extLst>
              <a:ext uri="{FF2B5EF4-FFF2-40B4-BE49-F238E27FC236}">
                <a16:creationId xmlns:a16="http://schemas.microsoft.com/office/drawing/2014/main" id="{414DCA6D-ADBE-401C-AA4D-4925C59F4C98}"/>
              </a:ext>
            </a:extLst>
          </p:cNvPr>
          <p:cNvSpPr/>
          <p:nvPr/>
        </p:nvSpPr>
        <p:spPr>
          <a:xfrm>
            <a:off x="-37420" y="4227944"/>
            <a:ext cx="9832583"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channel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tʃænl</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kênh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endParaRPr lang="en-US" sz="2200" b="1" dirty="0">
              <a:latin typeface="Times New Roman" panose="02020603050405020304" pitchFamily="18" charset="0"/>
              <a:ea typeface="MS Mincho"/>
              <a:cs typeface="Times New Roman" panose="02020603050405020304" pitchFamily="18" charset="0"/>
            </a:endParaRPr>
          </a:p>
        </p:txBody>
      </p:sp>
      <p:sp>
        <p:nvSpPr>
          <p:cNvPr id="15" name="Rectangle 14">
            <a:extLst>
              <a:ext uri="{FF2B5EF4-FFF2-40B4-BE49-F238E27FC236}">
                <a16:creationId xmlns:a16="http://schemas.microsoft.com/office/drawing/2014/main" id="{C045B68E-2BEC-4DBE-B6D4-80006900502C}"/>
              </a:ext>
            </a:extLst>
          </p:cNvPr>
          <p:cNvSpPr/>
          <p:nvPr/>
        </p:nvSpPr>
        <p:spPr>
          <a:xfrm>
            <a:off x="-38834" y="4697216"/>
            <a:ext cx="12230834"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secondary school (n) </a:t>
            </a:r>
            <a:r>
              <a:rPr lang="en-US" sz="2200" dirty="0">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sekəndri</a:t>
            </a:r>
            <a:r>
              <a:rPr lang="en-US" sz="2200" dirty="0">
                <a:solidFill>
                  <a:srgbClr val="FF0000"/>
                </a:solidFill>
                <a:latin typeface="Times New Roman" panose="02020603050405020304" pitchFamily="18" charset="0"/>
                <a:cs typeface="Times New Roman" panose="02020603050405020304" pitchFamily="18" charset="0"/>
              </a:rPr>
              <a:t> ˌ</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2)</a:t>
            </a:r>
            <a:endParaRPr lang="en-US" sz="2200" b="1" dirty="0">
              <a:latin typeface="Times New Roman" panose="02020603050405020304" pitchFamily="18" charset="0"/>
              <a:ea typeface="MS Mincho"/>
              <a:cs typeface="Times New Roman" panose="02020603050405020304" pitchFamily="18" charset="0"/>
            </a:endParaRPr>
          </a:p>
        </p:txBody>
      </p:sp>
      <p:pic>
        <p:nvPicPr>
          <p:cNvPr id="16" name="traditional__gb_4">
            <a:hlinkClick r:id="" action="ppaction://media"/>
            <a:extLst>
              <a:ext uri="{FF2B5EF4-FFF2-40B4-BE49-F238E27FC236}">
                <a16:creationId xmlns:a16="http://schemas.microsoft.com/office/drawing/2014/main" id="{4BF3B4D7-E233-4824-A9C1-9F88A68747AC}"/>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585917" y="360922"/>
            <a:ext cx="609600" cy="609600"/>
          </a:xfrm>
          <a:prstGeom prst="rect">
            <a:avLst/>
          </a:prstGeom>
        </p:spPr>
      </p:pic>
      <p:pic>
        <p:nvPicPr>
          <p:cNvPr id="17" name="primary_school_1_gb_1">
            <a:hlinkClick r:id="" action="ppaction://media"/>
            <a:extLst>
              <a:ext uri="{FF2B5EF4-FFF2-40B4-BE49-F238E27FC236}">
                <a16:creationId xmlns:a16="http://schemas.microsoft.com/office/drawing/2014/main" id="{967EA1EB-6C8F-44C9-94C0-E918600FE30B}"/>
              </a:ext>
            </a:extLst>
          </p:cNvPr>
          <p:cNvPicPr>
            <a:picLocks noChangeAspect="1"/>
          </p:cNvPicPr>
          <p:nvPr>
            <a:audioFile r:link="rId4"/>
            <p:extLst>
              <p:ext uri="{DAA4B4D4-6D71-4841-9C94-3DE7FCFB9230}">
                <p14:media xmlns:p14="http://schemas.microsoft.com/office/powerpoint/2010/main" r:embed="rId3"/>
              </p:ext>
            </p:extLst>
          </p:nvPr>
        </p:nvPicPr>
        <p:blipFill>
          <a:blip r:embed="rId30"/>
          <a:stretch>
            <a:fillRect/>
          </a:stretch>
        </p:blipFill>
        <p:spPr>
          <a:xfrm>
            <a:off x="-588220" y="929350"/>
            <a:ext cx="609600" cy="609600"/>
          </a:xfrm>
          <a:prstGeom prst="rect">
            <a:avLst/>
          </a:prstGeom>
        </p:spPr>
      </p:pic>
      <p:pic>
        <p:nvPicPr>
          <p:cNvPr id="18" name="transport__gb_1">
            <a:hlinkClick r:id="" action="ppaction://media"/>
            <a:extLst>
              <a:ext uri="{FF2B5EF4-FFF2-40B4-BE49-F238E27FC236}">
                <a16:creationId xmlns:a16="http://schemas.microsoft.com/office/drawing/2014/main" id="{49618270-2531-4986-869A-B6F995FDD7F3}"/>
              </a:ext>
            </a:extLst>
          </p:cNvPr>
          <p:cNvPicPr>
            <a:picLocks noChangeAspect="1"/>
          </p:cNvPicPr>
          <p:nvPr>
            <a:audioFile r:link="rId6"/>
            <p:extLst>
              <p:ext uri="{DAA4B4D4-6D71-4841-9C94-3DE7FCFB9230}">
                <p14:media xmlns:p14="http://schemas.microsoft.com/office/powerpoint/2010/main" r:embed="rId5"/>
              </p:ext>
            </p:extLst>
          </p:nvPr>
        </p:nvPicPr>
        <p:blipFill>
          <a:blip r:embed="rId30"/>
          <a:stretch>
            <a:fillRect/>
          </a:stretch>
        </p:blipFill>
        <p:spPr>
          <a:xfrm>
            <a:off x="-633230" y="1437713"/>
            <a:ext cx="609600" cy="609600"/>
          </a:xfrm>
          <a:prstGeom prst="rect">
            <a:avLst/>
          </a:prstGeom>
        </p:spPr>
      </p:pic>
      <p:pic>
        <p:nvPicPr>
          <p:cNvPr id="21" name="river__gb_1">
            <a:hlinkClick r:id="" action="ppaction://media"/>
            <a:extLst>
              <a:ext uri="{FF2B5EF4-FFF2-40B4-BE49-F238E27FC236}">
                <a16:creationId xmlns:a16="http://schemas.microsoft.com/office/drawing/2014/main" id="{C77D4317-0F6A-49E3-B4D9-D14D64054D6F}"/>
              </a:ext>
            </a:extLst>
          </p:cNvPr>
          <p:cNvPicPr>
            <a:picLocks noChangeAspect="1"/>
          </p:cNvPicPr>
          <p:nvPr>
            <a:audioFile r:link="rId8"/>
            <p:extLst>
              <p:ext uri="{DAA4B4D4-6D71-4841-9C94-3DE7FCFB9230}">
                <p14:media xmlns:p14="http://schemas.microsoft.com/office/powerpoint/2010/main" r:embed="rId7"/>
              </p:ext>
            </p:extLst>
          </p:nvPr>
        </p:nvPicPr>
        <p:blipFill>
          <a:blip r:embed="rId30"/>
          <a:stretch>
            <a:fillRect/>
          </a:stretch>
        </p:blipFill>
        <p:spPr>
          <a:xfrm>
            <a:off x="-648434" y="1890276"/>
            <a:ext cx="609600" cy="609600"/>
          </a:xfrm>
          <a:prstGeom prst="rect">
            <a:avLst/>
          </a:prstGeom>
        </p:spPr>
      </p:pic>
      <p:pic>
        <p:nvPicPr>
          <p:cNvPr id="24" name="village__gb_1">
            <a:hlinkClick r:id="" action="ppaction://media"/>
            <a:extLst>
              <a:ext uri="{FF2B5EF4-FFF2-40B4-BE49-F238E27FC236}">
                <a16:creationId xmlns:a16="http://schemas.microsoft.com/office/drawing/2014/main" id="{75DC5A08-5324-4314-91E3-5A6A2AD83C1B}"/>
              </a:ext>
            </a:extLst>
          </p:cNvPr>
          <p:cNvPicPr>
            <a:picLocks noChangeAspect="1"/>
          </p:cNvPicPr>
          <p:nvPr>
            <a:audioFile r:link="rId10"/>
            <p:extLst>
              <p:ext uri="{DAA4B4D4-6D71-4841-9C94-3DE7FCFB9230}">
                <p14:media xmlns:p14="http://schemas.microsoft.com/office/powerpoint/2010/main" r:embed="rId9"/>
              </p:ext>
            </p:extLst>
          </p:nvPr>
        </p:nvPicPr>
        <p:blipFill>
          <a:blip r:embed="rId30"/>
          <a:stretch>
            <a:fillRect/>
          </a:stretch>
        </p:blipFill>
        <p:spPr>
          <a:xfrm>
            <a:off x="-588220" y="2363110"/>
            <a:ext cx="609600" cy="609600"/>
          </a:xfrm>
          <a:prstGeom prst="rect">
            <a:avLst/>
          </a:prstGeom>
        </p:spPr>
      </p:pic>
      <p:pic>
        <p:nvPicPr>
          <p:cNvPr id="25" name="private_school_1_gb_1">
            <a:hlinkClick r:id="" action="ppaction://media"/>
            <a:extLst>
              <a:ext uri="{FF2B5EF4-FFF2-40B4-BE49-F238E27FC236}">
                <a16:creationId xmlns:a16="http://schemas.microsoft.com/office/drawing/2014/main" id="{727A2507-4F49-406C-9820-D9F9990257A1}"/>
              </a:ext>
            </a:extLst>
          </p:cNvPr>
          <p:cNvPicPr>
            <a:picLocks noChangeAspect="1"/>
          </p:cNvPicPr>
          <p:nvPr>
            <a:audioFile r:link="rId12"/>
            <p:extLst>
              <p:ext uri="{DAA4B4D4-6D71-4841-9C94-3DE7FCFB9230}">
                <p14:media xmlns:p14="http://schemas.microsoft.com/office/powerpoint/2010/main" r:embed="rId11"/>
              </p:ext>
            </p:extLst>
          </p:nvPr>
        </p:nvPicPr>
        <p:blipFill>
          <a:blip r:embed="rId30"/>
          <a:stretch>
            <a:fillRect/>
          </a:stretch>
        </p:blipFill>
        <p:spPr>
          <a:xfrm>
            <a:off x="-541861" y="2861194"/>
            <a:ext cx="609600" cy="609600"/>
          </a:xfrm>
          <a:prstGeom prst="rect">
            <a:avLst/>
          </a:prstGeom>
        </p:spPr>
      </p:pic>
      <p:pic>
        <p:nvPicPr>
          <p:cNvPr id="26" name="uniform__gb_2">
            <a:hlinkClick r:id="" action="ppaction://media"/>
            <a:extLst>
              <a:ext uri="{FF2B5EF4-FFF2-40B4-BE49-F238E27FC236}">
                <a16:creationId xmlns:a16="http://schemas.microsoft.com/office/drawing/2014/main" id="{875333A0-176C-4548-ADFE-A9A8B82E05CC}"/>
              </a:ext>
            </a:extLst>
          </p:cNvPr>
          <p:cNvPicPr>
            <a:picLocks noChangeAspect="1"/>
          </p:cNvPicPr>
          <p:nvPr>
            <a:audioFile r:link="rId14"/>
            <p:extLst>
              <p:ext uri="{DAA4B4D4-6D71-4841-9C94-3DE7FCFB9230}">
                <p14:media xmlns:p14="http://schemas.microsoft.com/office/powerpoint/2010/main" r:embed="rId13"/>
              </p:ext>
            </p:extLst>
          </p:nvPr>
        </p:nvPicPr>
        <p:blipFill>
          <a:blip r:embed="rId30"/>
          <a:stretch>
            <a:fillRect/>
          </a:stretch>
        </p:blipFill>
        <p:spPr>
          <a:xfrm>
            <a:off x="-541861" y="3236644"/>
            <a:ext cx="609600" cy="609600"/>
          </a:xfrm>
          <a:prstGeom prst="rect">
            <a:avLst/>
          </a:prstGeom>
        </p:spPr>
      </p:pic>
      <p:pic>
        <p:nvPicPr>
          <p:cNvPr id="27" name="practical__gb_2">
            <a:hlinkClick r:id="" action="ppaction://media"/>
            <a:extLst>
              <a:ext uri="{FF2B5EF4-FFF2-40B4-BE49-F238E27FC236}">
                <a16:creationId xmlns:a16="http://schemas.microsoft.com/office/drawing/2014/main" id="{94CB093A-1E72-4F82-A6A3-B13DF2CE06F7}"/>
              </a:ext>
            </a:extLst>
          </p:cNvPr>
          <p:cNvPicPr>
            <a:picLocks noChangeAspect="1"/>
          </p:cNvPicPr>
          <p:nvPr>
            <a:audioFile r:link="rId16"/>
            <p:extLst>
              <p:ext uri="{DAA4B4D4-6D71-4841-9C94-3DE7FCFB9230}">
                <p14:media xmlns:p14="http://schemas.microsoft.com/office/powerpoint/2010/main" r:embed="rId15"/>
              </p:ext>
            </p:extLst>
          </p:nvPr>
        </p:nvPicPr>
        <p:blipFill>
          <a:blip r:embed="rId30"/>
          <a:stretch>
            <a:fillRect/>
          </a:stretch>
        </p:blipFill>
        <p:spPr>
          <a:xfrm>
            <a:off x="-541861" y="3721826"/>
            <a:ext cx="609600" cy="609600"/>
          </a:xfrm>
          <a:prstGeom prst="rect">
            <a:avLst/>
          </a:prstGeom>
        </p:spPr>
      </p:pic>
      <p:pic>
        <p:nvPicPr>
          <p:cNvPr id="28" name="channel__gb_2">
            <a:hlinkClick r:id="" action="ppaction://media"/>
            <a:extLst>
              <a:ext uri="{FF2B5EF4-FFF2-40B4-BE49-F238E27FC236}">
                <a16:creationId xmlns:a16="http://schemas.microsoft.com/office/drawing/2014/main" id="{DA942645-F6E1-4825-87C2-F14D95BFC260}"/>
              </a:ext>
            </a:extLst>
          </p:cNvPr>
          <p:cNvPicPr>
            <a:picLocks noChangeAspect="1"/>
          </p:cNvPicPr>
          <p:nvPr>
            <a:audioFile r:link="rId18"/>
            <p:extLst>
              <p:ext uri="{DAA4B4D4-6D71-4841-9C94-3DE7FCFB9230}">
                <p14:media xmlns:p14="http://schemas.microsoft.com/office/powerpoint/2010/main" r:embed="rId17"/>
              </p:ext>
            </p:extLst>
          </p:nvPr>
        </p:nvPicPr>
        <p:blipFill>
          <a:blip r:embed="rId30"/>
          <a:stretch>
            <a:fillRect/>
          </a:stretch>
        </p:blipFill>
        <p:spPr>
          <a:xfrm>
            <a:off x="-577744" y="4158669"/>
            <a:ext cx="609600" cy="609600"/>
          </a:xfrm>
          <a:prstGeom prst="rect">
            <a:avLst/>
          </a:prstGeom>
        </p:spPr>
      </p:pic>
      <p:pic>
        <p:nvPicPr>
          <p:cNvPr id="29" name="secondary_school_1_gb_1">
            <a:hlinkClick r:id="" action="ppaction://media"/>
            <a:extLst>
              <a:ext uri="{FF2B5EF4-FFF2-40B4-BE49-F238E27FC236}">
                <a16:creationId xmlns:a16="http://schemas.microsoft.com/office/drawing/2014/main" id="{3E20D9D6-4CE7-438F-94FD-91057A0E271A}"/>
              </a:ext>
            </a:extLst>
          </p:cNvPr>
          <p:cNvPicPr>
            <a:picLocks noChangeAspect="1"/>
          </p:cNvPicPr>
          <p:nvPr>
            <a:audioFile r:link="rId20"/>
            <p:extLst>
              <p:ext uri="{DAA4B4D4-6D71-4841-9C94-3DE7FCFB9230}">
                <p14:media xmlns:p14="http://schemas.microsoft.com/office/powerpoint/2010/main" r:embed="rId19"/>
              </p:ext>
            </p:extLst>
          </p:nvPr>
        </p:nvPicPr>
        <p:blipFill>
          <a:blip r:embed="rId30"/>
          <a:stretch>
            <a:fillRect/>
          </a:stretch>
        </p:blipFill>
        <p:spPr>
          <a:xfrm>
            <a:off x="-591658" y="4641821"/>
            <a:ext cx="609600" cy="609600"/>
          </a:xfrm>
          <a:prstGeom prst="rect">
            <a:avLst/>
          </a:prstGeom>
        </p:spPr>
      </p:pic>
      <p:pic>
        <p:nvPicPr>
          <p:cNvPr id="30" name="musical_instrument_1_gb_1">
            <a:hlinkClick r:id="" action="ppaction://media"/>
            <a:extLst>
              <a:ext uri="{FF2B5EF4-FFF2-40B4-BE49-F238E27FC236}">
                <a16:creationId xmlns:a16="http://schemas.microsoft.com/office/drawing/2014/main" id="{D783CEB5-2A3C-4440-A0B9-052567235C4E}"/>
              </a:ext>
            </a:extLst>
          </p:cNvPr>
          <p:cNvPicPr>
            <a:picLocks noChangeAspect="1"/>
          </p:cNvPicPr>
          <p:nvPr>
            <a:audioFile r:link="rId22"/>
            <p:extLst>
              <p:ext uri="{DAA4B4D4-6D71-4841-9C94-3DE7FCFB9230}">
                <p14:media xmlns:p14="http://schemas.microsoft.com/office/powerpoint/2010/main" r:embed="rId21"/>
              </p:ext>
            </p:extLst>
          </p:nvPr>
        </p:nvPicPr>
        <p:blipFill>
          <a:blip r:embed="rId30"/>
          <a:stretch>
            <a:fillRect/>
          </a:stretch>
        </p:blipFill>
        <p:spPr>
          <a:xfrm>
            <a:off x="-609600" y="4995850"/>
            <a:ext cx="609600" cy="609600"/>
          </a:xfrm>
          <a:prstGeom prst="rect">
            <a:avLst/>
          </a:prstGeom>
        </p:spPr>
      </p:pic>
      <p:sp>
        <p:nvSpPr>
          <p:cNvPr id="31" name="Rectangle 30">
            <a:extLst>
              <a:ext uri="{FF2B5EF4-FFF2-40B4-BE49-F238E27FC236}">
                <a16:creationId xmlns:a16="http://schemas.microsoft.com/office/drawing/2014/main" id="{7341932A-24FD-463A-9F06-E26EA4E1999C}"/>
              </a:ext>
            </a:extLst>
          </p:cNvPr>
          <p:cNvSpPr/>
          <p:nvPr/>
        </p:nvSpPr>
        <p:spPr>
          <a:xfrm>
            <a:off x="-15388" y="5641969"/>
            <a:ext cx="9976805"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boarding school (n) </a:t>
            </a:r>
            <a:r>
              <a:rPr lang="en-US" sz="2200" dirty="0">
                <a:solidFill>
                  <a:srgbClr val="FF0000"/>
                </a:solidFill>
                <a:latin typeface="Times New Roman" panose="02020603050405020304" pitchFamily="18" charset="0"/>
                <a:cs typeface="Times New Roman" panose="02020603050405020304" pitchFamily="18" charset="0"/>
              </a:rPr>
              <a:t>/ˈ</a:t>
            </a:r>
            <a:r>
              <a:rPr lang="en-US" sz="2200" dirty="0" err="1">
                <a:solidFill>
                  <a:srgbClr val="FF0000"/>
                </a:solidFill>
                <a:latin typeface="Times New Roman" panose="02020603050405020304" pitchFamily="18" charset="0"/>
                <a:cs typeface="Times New Roman" panose="02020603050405020304" pitchFamily="18" charset="0"/>
              </a:rPr>
              <a:t>bɔːdɪŋ</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trú</a:t>
            </a:r>
            <a:endParaRPr lang="en-US" sz="2200" b="1" dirty="0">
              <a:latin typeface="Times New Roman" panose="02020603050405020304" pitchFamily="18" charset="0"/>
              <a:ea typeface="MS Mincho"/>
              <a:cs typeface="Times New Roman" panose="02020603050405020304" pitchFamily="18" charset="0"/>
            </a:endParaRPr>
          </a:p>
        </p:txBody>
      </p:sp>
      <p:sp>
        <p:nvSpPr>
          <p:cNvPr id="32" name="Rectangle 31">
            <a:extLst>
              <a:ext uri="{FF2B5EF4-FFF2-40B4-BE49-F238E27FC236}">
                <a16:creationId xmlns:a16="http://schemas.microsoft.com/office/drawing/2014/main" id="{219810DF-F04C-4C32-B85A-D7F04A2245EA}"/>
              </a:ext>
            </a:extLst>
          </p:cNvPr>
          <p:cNvSpPr/>
          <p:nvPr/>
        </p:nvSpPr>
        <p:spPr>
          <a:xfrm>
            <a:off x="-15387" y="5987062"/>
            <a:ext cx="11265278"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digital learning (n) </a:t>
            </a:r>
            <a:r>
              <a:rPr lang="en-US" sz="2200" dirty="0">
                <a:solidFill>
                  <a:srgbClr val="FF0000"/>
                </a:solidFill>
                <a:latin typeface="Times New Roman" panose="02020603050405020304" pitchFamily="18" charset="0"/>
                <a:cs typeface="Times New Roman" panose="02020603050405020304" pitchFamily="18" charset="0"/>
              </a:rPr>
              <a:t>/ ˈdɪdʒɪtl ˈ</a:t>
            </a:r>
            <a:r>
              <a:rPr lang="en-US" sz="2200" dirty="0" err="1">
                <a:solidFill>
                  <a:srgbClr val="FF0000"/>
                </a:solidFill>
                <a:latin typeface="Times New Roman" panose="02020603050405020304" pitchFamily="18" charset="0"/>
                <a:cs typeface="Times New Roman" panose="02020603050405020304" pitchFamily="18" charset="0"/>
              </a:rPr>
              <a:t>lɜːnɪŋ</a:t>
            </a:r>
            <a:r>
              <a:rPr lang="en-US" sz="2200" dirty="0">
                <a:solidFill>
                  <a:srgbClr val="FF0000"/>
                </a:solidFill>
                <a:latin typeface="Times New Roman" panose="02020603050405020304" pitchFamily="18" charset="0"/>
                <a:cs typeface="Times New Roman" panose="02020603050405020304" pitchFamily="18" charset="0"/>
              </a:rPr>
              <a:t> /                 </a:t>
            </a:r>
            <a:r>
              <a:rPr lang="en-US" sz="2200" dirty="0">
                <a:latin typeface="Times New Roman" panose="02020603050405020304" pitchFamily="18" charset="0"/>
                <a:cs typeface="Times New Roman" panose="02020603050405020304" pitchFamily="18" charset="0"/>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endParaRPr lang="en-US" sz="2200" b="1" dirty="0">
              <a:latin typeface="Times New Roman" panose="02020603050405020304" pitchFamily="18" charset="0"/>
              <a:ea typeface="MS Mincho"/>
              <a:cs typeface="Times New Roman" panose="02020603050405020304" pitchFamily="18" charset="0"/>
            </a:endParaRPr>
          </a:p>
        </p:txBody>
      </p:sp>
      <p:sp>
        <p:nvSpPr>
          <p:cNvPr id="33" name="Rectangle 32">
            <a:extLst>
              <a:ext uri="{FF2B5EF4-FFF2-40B4-BE49-F238E27FC236}">
                <a16:creationId xmlns:a16="http://schemas.microsoft.com/office/drawing/2014/main" id="{8CF0872D-13FD-4FE9-A8E8-75735AA313E4}"/>
              </a:ext>
            </a:extLst>
          </p:cNvPr>
          <p:cNvSpPr/>
          <p:nvPr/>
        </p:nvSpPr>
        <p:spPr>
          <a:xfrm>
            <a:off x="-23631" y="6444262"/>
            <a:ext cx="10968721" cy="430887"/>
          </a:xfrm>
          <a:prstGeom prst="rect">
            <a:avLst/>
          </a:prstGeom>
        </p:spPr>
        <p:txBody>
          <a:bodyPr wrap="square">
            <a:spAutoFit/>
          </a:bodyPr>
          <a:lstStyle/>
          <a:p>
            <a:pPr algn="just">
              <a:spcAft>
                <a:spcPts val="0"/>
              </a:spcAft>
            </a:pPr>
            <a:r>
              <a:rPr lang="en-US" sz="2200" dirty="0">
                <a:latin typeface="Times New Roman" panose="02020603050405020304" pitchFamily="18" charset="0"/>
                <a:ea typeface="MS Mincho"/>
                <a:cs typeface="Times New Roman" panose="02020603050405020304" pitchFamily="18" charset="0"/>
              </a:rPr>
              <a:t>- boat school (n) </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bəʊt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skuːl</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thuyền</a:t>
            </a:r>
            <a:endParaRPr lang="en-US" sz="2200" b="1" dirty="0">
              <a:latin typeface="Times New Roman" panose="02020603050405020304" pitchFamily="18" charset="0"/>
              <a:ea typeface="MS Mincho"/>
              <a:cs typeface="Times New Roman" panose="02020603050405020304" pitchFamily="18" charset="0"/>
            </a:endParaRPr>
          </a:p>
        </p:txBody>
      </p:sp>
      <p:pic>
        <p:nvPicPr>
          <p:cNvPr id="2" name="boarding_school_1_gb_1">
            <a:hlinkClick r:id="" action="ppaction://media"/>
            <a:extLst>
              <a:ext uri="{FF2B5EF4-FFF2-40B4-BE49-F238E27FC236}">
                <a16:creationId xmlns:a16="http://schemas.microsoft.com/office/drawing/2014/main" id="{6491B8BD-564A-4D46-BFE9-76C68F7B7774}"/>
              </a:ext>
            </a:extLst>
          </p:cNvPr>
          <p:cNvPicPr>
            <a:picLocks noChangeAspect="1"/>
          </p:cNvPicPr>
          <p:nvPr>
            <a:audioFile r:link="rId24"/>
            <p:extLst>
              <p:ext uri="{DAA4B4D4-6D71-4841-9C94-3DE7FCFB9230}">
                <p14:media xmlns:p14="http://schemas.microsoft.com/office/powerpoint/2010/main" r:embed="rId23"/>
              </p:ext>
            </p:extLst>
          </p:nvPr>
        </p:nvPicPr>
        <p:blipFill>
          <a:blip r:embed="rId30"/>
          <a:stretch>
            <a:fillRect/>
          </a:stretch>
        </p:blipFill>
        <p:spPr>
          <a:xfrm>
            <a:off x="-633231" y="5508081"/>
            <a:ext cx="609600" cy="609600"/>
          </a:xfrm>
          <a:prstGeom prst="rect">
            <a:avLst/>
          </a:prstGeom>
        </p:spPr>
      </p:pic>
      <p:pic>
        <p:nvPicPr>
          <p:cNvPr id="35" name="digital learning">
            <a:hlinkClick r:id="" action="ppaction://media"/>
            <a:extLst>
              <a:ext uri="{FF2B5EF4-FFF2-40B4-BE49-F238E27FC236}">
                <a16:creationId xmlns:a16="http://schemas.microsoft.com/office/drawing/2014/main" id="{98FDA932-12DA-4B03-AA5E-B80A26DC56C2}"/>
              </a:ext>
            </a:extLst>
          </p:cNvPr>
          <p:cNvPicPr>
            <a:picLocks noChangeAspect="1"/>
          </p:cNvPicPr>
          <p:nvPr>
            <a:audioFile r:link="rId26"/>
            <p:extLst>
              <p:ext uri="{DAA4B4D4-6D71-4841-9C94-3DE7FCFB9230}">
                <p14:media xmlns:p14="http://schemas.microsoft.com/office/powerpoint/2010/main" r:embed="rId25"/>
              </p:ext>
            </p:extLst>
          </p:nvPr>
        </p:nvPicPr>
        <p:blipFill>
          <a:blip r:embed="rId30"/>
          <a:stretch>
            <a:fillRect/>
          </a:stretch>
        </p:blipFill>
        <p:spPr>
          <a:xfrm>
            <a:off x="-577744" y="5891076"/>
            <a:ext cx="609600" cy="609600"/>
          </a:xfrm>
          <a:prstGeom prst="rect">
            <a:avLst/>
          </a:prstGeom>
        </p:spPr>
      </p:pic>
      <p:pic>
        <p:nvPicPr>
          <p:cNvPr id="3" name="boat school">
            <a:hlinkClick r:id="" action="ppaction://media"/>
            <a:extLst>
              <a:ext uri="{FF2B5EF4-FFF2-40B4-BE49-F238E27FC236}">
                <a16:creationId xmlns:a16="http://schemas.microsoft.com/office/drawing/2014/main" id="{7727CDE4-4382-4AA8-94F0-89D5377BDAD8}"/>
              </a:ext>
            </a:extLst>
          </p:cNvPr>
          <p:cNvPicPr>
            <a:picLocks noChangeAspect="1"/>
          </p:cNvPicPr>
          <p:nvPr>
            <a:audioFile r:link="rId28"/>
            <p:extLst>
              <p:ext uri="{DAA4B4D4-6D71-4841-9C94-3DE7FCFB9230}">
                <p14:media xmlns:p14="http://schemas.microsoft.com/office/powerpoint/2010/main" r:embed="rId27"/>
              </p:ext>
            </p:extLst>
          </p:nvPr>
        </p:nvPicPr>
        <p:blipFill>
          <a:blip r:embed="rId30"/>
          <a:stretch>
            <a:fillRect/>
          </a:stretch>
        </p:blipFill>
        <p:spPr>
          <a:xfrm>
            <a:off x="-652730" y="6366788"/>
            <a:ext cx="609600" cy="609600"/>
          </a:xfrm>
          <a:prstGeom prst="rect">
            <a:avLst/>
          </a:prstGeom>
        </p:spPr>
      </p:pic>
    </p:spTree>
    <p:extLst>
      <p:ext uri="{BB962C8B-B14F-4D97-AF65-F5344CB8AC3E}">
        <p14:creationId xmlns:p14="http://schemas.microsoft.com/office/powerpoint/2010/main" val="40126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6"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53" fill="hold"/>
                                        <p:tgtEl>
                                          <p:spTgt spid="1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62" fill="hold"/>
                                        <p:tgtEl>
                                          <p:spTgt spid="2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18" fill="hold"/>
                                        <p:tgtEl>
                                          <p:spTgt spid="2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27" fill="hold"/>
                                        <p:tgtEl>
                                          <p:spTgt spid="2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01" fill="hold"/>
                                        <p:tgtEl>
                                          <p:spTgt spid="2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66" fill="hold"/>
                                        <p:tgtEl>
                                          <p:spTgt spid="2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88" fill="hold"/>
                                        <p:tgtEl>
                                          <p:spTgt spid="28"/>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358" fill="hold"/>
                                        <p:tgtEl>
                                          <p:spTgt spid="29"/>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436" fill="hold"/>
                                        <p:tgtEl>
                                          <p:spTgt spid="30"/>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227" fill="hold"/>
                                        <p:tgtEl>
                                          <p:spTgt spid="2"/>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115" fill="hold"/>
                                        <p:tgtEl>
                                          <p:spTgt spid="35"/>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6"/>
                </p:tgtEl>
              </p:cMediaNode>
            </p:audio>
            <p:audio>
              <p:cMediaNode vol="80000">
                <p:cTn id="60" fill="hold" display="0">
                  <p:stCondLst>
                    <p:cond delay="indefinite"/>
                  </p:stCondLst>
                  <p:endCondLst>
                    <p:cond evt="onStopAudio" delay="0">
                      <p:tgtEl>
                        <p:sldTgt/>
                      </p:tgtEl>
                    </p:cond>
                  </p:endCondLst>
                </p:cTn>
                <p:tgtEl>
                  <p:spTgt spid="17"/>
                </p:tgtEl>
              </p:cMediaNode>
            </p:audio>
            <p:audio>
              <p:cMediaNode vol="80000">
                <p:cTn id="61" fill="hold" display="0">
                  <p:stCondLst>
                    <p:cond delay="indefinite"/>
                  </p:stCondLst>
                  <p:endCondLst>
                    <p:cond evt="onStopAudio" delay="0">
                      <p:tgtEl>
                        <p:sldTgt/>
                      </p:tgtEl>
                    </p:cond>
                  </p:endCondLst>
                </p:cTn>
                <p:tgtEl>
                  <p:spTgt spid="18"/>
                </p:tgtEl>
              </p:cMediaNode>
            </p:audio>
            <p:audio>
              <p:cMediaNode vol="80000">
                <p:cTn id="62" fill="hold" display="0">
                  <p:stCondLst>
                    <p:cond delay="indefinite"/>
                  </p:stCondLst>
                  <p:endCondLst>
                    <p:cond evt="onStopAudio" delay="0">
                      <p:tgtEl>
                        <p:sldTgt/>
                      </p:tgtEl>
                    </p:cond>
                  </p:endCondLst>
                </p:cTn>
                <p:tgtEl>
                  <p:spTgt spid="21"/>
                </p:tgtEl>
              </p:cMediaNode>
            </p:audio>
            <p:audio>
              <p:cMediaNode vol="80000">
                <p:cTn id="63" fill="hold" display="0">
                  <p:stCondLst>
                    <p:cond delay="indefinite"/>
                  </p:stCondLst>
                  <p:endCondLst>
                    <p:cond evt="onStopAudio" delay="0">
                      <p:tgtEl>
                        <p:sldTgt/>
                      </p:tgtEl>
                    </p:cond>
                  </p:endCondLst>
                </p:cTn>
                <p:tgtEl>
                  <p:spTgt spid="24"/>
                </p:tgtEl>
              </p:cMediaNode>
            </p:audio>
            <p:audio>
              <p:cMediaNode vol="80000">
                <p:cTn id="64" fill="hold" display="0">
                  <p:stCondLst>
                    <p:cond delay="indefinite"/>
                  </p:stCondLst>
                  <p:endCondLst>
                    <p:cond evt="onStopAudio" delay="0">
                      <p:tgtEl>
                        <p:sldTgt/>
                      </p:tgtEl>
                    </p:cond>
                  </p:endCondLst>
                </p:cTn>
                <p:tgtEl>
                  <p:spTgt spid="25"/>
                </p:tgtEl>
              </p:cMediaNode>
            </p:audio>
            <p:audio>
              <p:cMediaNode vol="80000">
                <p:cTn id="65" fill="hold" display="0">
                  <p:stCondLst>
                    <p:cond delay="indefinite"/>
                  </p:stCondLst>
                  <p:endCondLst>
                    <p:cond evt="onStopAudio" delay="0">
                      <p:tgtEl>
                        <p:sldTgt/>
                      </p:tgtEl>
                    </p:cond>
                  </p:endCondLst>
                </p:cTn>
                <p:tgtEl>
                  <p:spTgt spid="26"/>
                </p:tgtEl>
              </p:cMediaNode>
            </p:audio>
            <p:audio>
              <p:cMediaNode vol="80000">
                <p:cTn id="66" fill="hold" display="0">
                  <p:stCondLst>
                    <p:cond delay="indefinite"/>
                  </p:stCondLst>
                  <p:endCondLst>
                    <p:cond evt="onStopAudio" delay="0">
                      <p:tgtEl>
                        <p:sldTgt/>
                      </p:tgtEl>
                    </p:cond>
                  </p:endCondLst>
                </p:cTn>
                <p:tgtEl>
                  <p:spTgt spid="27"/>
                </p:tgtEl>
              </p:cMediaNode>
            </p:audio>
            <p:audio>
              <p:cMediaNode vol="80000">
                <p:cTn id="67" fill="hold" display="0">
                  <p:stCondLst>
                    <p:cond delay="indefinite"/>
                  </p:stCondLst>
                  <p:endCondLst>
                    <p:cond evt="onStopAudio" delay="0">
                      <p:tgtEl>
                        <p:sldTgt/>
                      </p:tgtEl>
                    </p:cond>
                  </p:endCondLst>
                </p:cTn>
                <p:tgtEl>
                  <p:spTgt spid="28"/>
                </p:tgtEl>
              </p:cMediaNode>
            </p:audio>
            <p:audio>
              <p:cMediaNode vol="80000">
                <p:cTn id="68" fill="hold" display="0">
                  <p:stCondLst>
                    <p:cond delay="indefinite"/>
                  </p:stCondLst>
                  <p:endCondLst>
                    <p:cond evt="onStopAudio" delay="0">
                      <p:tgtEl>
                        <p:sldTgt/>
                      </p:tgtEl>
                    </p:cond>
                  </p:endCondLst>
                </p:cTn>
                <p:tgtEl>
                  <p:spTgt spid="29"/>
                </p:tgtEl>
              </p:cMediaNode>
            </p:audio>
            <p:audio>
              <p:cMediaNode vol="80000">
                <p:cTn id="69" fill="hold" display="0">
                  <p:stCondLst>
                    <p:cond delay="indefinite"/>
                  </p:stCondLst>
                  <p:endCondLst>
                    <p:cond evt="onStopAudio" delay="0">
                      <p:tgtEl>
                        <p:sldTgt/>
                      </p:tgtEl>
                    </p:cond>
                  </p:endCondLst>
                </p:cTn>
                <p:tgtEl>
                  <p:spTgt spid="30"/>
                </p:tgtEl>
              </p:cMediaNode>
            </p:audio>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35"/>
                </p:tgtEl>
              </p:cMediaNode>
            </p:audio>
            <p:audio>
              <p:cMediaNode vol="80000">
                <p:cTn id="7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FBF725-0B09-4995-AADE-79C9C4A130B2}"/>
              </a:ext>
            </a:extLst>
          </p:cNvPr>
          <p:cNvPicPr>
            <a:picLocks noChangeAspect="1"/>
          </p:cNvPicPr>
          <p:nvPr/>
        </p:nvPicPr>
        <p:blipFill>
          <a:blip r:embed="rId2"/>
          <a:stretch>
            <a:fillRect/>
          </a:stretch>
        </p:blipFill>
        <p:spPr>
          <a:xfrm>
            <a:off x="0" y="124691"/>
            <a:ext cx="6941127" cy="6608618"/>
          </a:xfrm>
          <a:prstGeom prst="rect">
            <a:avLst/>
          </a:prstGeom>
        </p:spPr>
      </p:pic>
      <p:sp>
        <p:nvSpPr>
          <p:cNvPr id="5" name="TextBox 4">
            <a:extLst>
              <a:ext uri="{FF2B5EF4-FFF2-40B4-BE49-F238E27FC236}">
                <a16:creationId xmlns:a16="http://schemas.microsoft.com/office/drawing/2014/main" id="{D5069F91-FC3E-44D4-9EB5-C73C2F65DF76}"/>
              </a:ext>
            </a:extLst>
          </p:cNvPr>
          <p:cNvSpPr txBox="1"/>
          <p:nvPr/>
        </p:nvSpPr>
        <p:spPr>
          <a:xfrm>
            <a:off x="7093526" y="2833254"/>
            <a:ext cx="4890655" cy="3785652"/>
          </a:xfrm>
          <a:prstGeom prst="rect">
            <a:avLst/>
          </a:prstGeom>
          <a:noFill/>
        </p:spPr>
        <p:txBody>
          <a:bodyPr wrap="square" rtlCol="0">
            <a:spAutoFit/>
          </a:bodyPr>
          <a:lstStyle/>
          <a:p>
            <a:pPr algn="ctr"/>
            <a:r>
              <a:rPr lang="vi-VN" sz="2000" b="1" i="0" dirty="0">
                <a:solidFill>
                  <a:srgbClr val="000000"/>
                </a:solidFill>
                <a:effectLst/>
                <a:latin typeface="+mj-lt"/>
              </a:rPr>
              <a:t>LỚP HỌC TRÊN THẾ GIỚI</a:t>
            </a:r>
            <a:endParaRPr lang="vi-VN" sz="2000" b="0" i="0" dirty="0">
              <a:solidFill>
                <a:srgbClr val="000000"/>
              </a:solidFill>
              <a:effectLst/>
              <a:latin typeface="+mj-lt"/>
            </a:endParaRPr>
          </a:p>
          <a:p>
            <a:pPr algn="ctr"/>
            <a:r>
              <a:rPr lang="vi-VN" sz="2000" b="1" i="0" dirty="0">
                <a:solidFill>
                  <a:srgbClr val="000000"/>
                </a:solidFill>
                <a:effectLst/>
                <a:latin typeface="+mj-lt"/>
              </a:rPr>
              <a:t>Một dự án được thực hiện bởi Liam Murphy</a:t>
            </a:r>
            <a:endParaRPr lang="vi-VN" sz="2000" b="0" i="0" dirty="0">
              <a:solidFill>
                <a:srgbClr val="000000"/>
              </a:solidFill>
              <a:effectLst/>
              <a:latin typeface="+mj-lt"/>
            </a:endParaRPr>
          </a:p>
          <a:p>
            <a:pPr algn="just"/>
            <a:r>
              <a:rPr lang="vi-VN" sz="2000" b="0" i="0" dirty="0">
                <a:solidFill>
                  <a:srgbClr val="000000"/>
                </a:solidFill>
                <a:effectLst/>
                <a:latin typeface="+mj-lt"/>
              </a:rPr>
              <a:t>Đây là một lớp học địa lý ở Bangladesh. Đây không phải là một trường tiểu học truyền thống - những học sinh này đang học trên một 'trường học trên thuyền'. Đó là một ý tưởng tuyệt vời vì giao thông có thể là một vấn đề lớn ở đây khi có nhiều mưa. Con thuyền lúc này không di chuyển, nhưng khi bắt đầu và cuối ngày, nó sẽ đi dọc theo con sông để đến các làng của học sinh.</a:t>
            </a:r>
          </a:p>
        </p:txBody>
      </p:sp>
    </p:spTree>
    <p:extLst>
      <p:ext uri="{BB962C8B-B14F-4D97-AF65-F5344CB8AC3E}">
        <p14:creationId xmlns:p14="http://schemas.microsoft.com/office/powerpoint/2010/main" val="289176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958069"/>
            <a:ext cx="12192000" cy="1272511"/>
          </a:xfrm>
        </p:spPr>
        <p:txBody>
          <a:bodyPr>
            <a:noAutofit/>
          </a:bodyPr>
          <a:lstStyle/>
          <a:p>
            <a:r>
              <a:rPr lang="en-US" sz="3800" b="1" dirty="0">
                <a:solidFill>
                  <a:srgbClr val="FF0000"/>
                </a:solidFill>
                <a:latin typeface="Times New Roman" panose="02020603050405020304" pitchFamily="18" charset="0"/>
                <a:cs typeface="Times New Roman" panose="02020603050405020304" pitchFamily="18" charset="0"/>
              </a:rPr>
              <a:t>LESSON 3 : READING - SCHOOLS PROJECT </a:t>
            </a:r>
          </a:p>
          <a:p>
            <a:r>
              <a:rPr lang="en-US" sz="3800" b="1" dirty="0">
                <a:solidFill>
                  <a:srgbClr val="FF0000"/>
                </a:solidFill>
                <a:latin typeface="Times New Roman" panose="02020603050405020304" pitchFamily="18" charset="0"/>
                <a:cs typeface="Times New Roman" panose="02020603050405020304" pitchFamily="18" charset="0"/>
              </a:rPr>
              <a:t>– Page 50. </a:t>
            </a:r>
          </a:p>
          <a:p>
            <a:endParaRPr lang="en-US" sz="38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0" y="157851"/>
            <a:ext cx="12192000" cy="800219"/>
          </a:xfrm>
          <a:prstGeom prst="rect">
            <a:avLst/>
          </a:prstGeom>
        </p:spPr>
        <p:txBody>
          <a:bodyPr wrap="square">
            <a:spAutoFit/>
          </a:bodyPr>
          <a:lstStyle/>
          <a:p>
            <a:pPr algn="ctr"/>
            <a:r>
              <a:rPr lang="en-US" sz="4600" b="1" dirty="0">
                <a:solidFill>
                  <a:srgbClr val="0070C0"/>
                </a:solidFill>
                <a:latin typeface="Times New Roman" panose="02020603050405020304" pitchFamily="18" charset="0"/>
                <a:cs typeface="Times New Roman" panose="02020603050405020304" pitchFamily="18" charset="0"/>
              </a:rPr>
              <a:t>UNIT4: LEARNING WORLD</a:t>
            </a:r>
          </a:p>
        </p:txBody>
      </p:sp>
      <p:pic>
        <p:nvPicPr>
          <p:cNvPr id="2" name="Picture 1"/>
          <p:cNvPicPr>
            <a:picLocks noChangeAspect="1"/>
          </p:cNvPicPr>
          <p:nvPr/>
        </p:nvPicPr>
        <p:blipFill>
          <a:blip r:embed="rId2"/>
          <a:stretch>
            <a:fillRect/>
          </a:stretch>
        </p:blipFill>
        <p:spPr>
          <a:xfrm>
            <a:off x="2254511" y="2230581"/>
            <a:ext cx="7682977" cy="4469567"/>
          </a:xfrm>
          <a:prstGeom prst="rect">
            <a:avLst/>
          </a:prstGeom>
        </p:spPr>
      </p:pic>
    </p:spTree>
    <p:extLst>
      <p:ext uri="{BB962C8B-B14F-4D97-AF65-F5344CB8AC3E}">
        <p14:creationId xmlns:p14="http://schemas.microsoft.com/office/powerpoint/2010/main" val="1653820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FBF725-0B09-4995-AADE-79C9C4A130B2}"/>
              </a:ext>
            </a:extLst>
          </p:cNvPr>
          <p:cNvPicPr>
            <a:picLocks noChangeAspect="1"/>
          </p:cNvPicPr>
          <p:nvPr/>
        </p:nvPicPr>
        <p:blipFill>
          <a:blip r:embed="rId4"/>
          <a:stretch>
            <a:fillRect/>
          </a:stretch>
        </p:blipFill>
        <p:spPr>
          <a:xfrm>
            <a:off x="1648691" y="0"/>
            <a:ext cx="7744691" cy="6677891"/>
          </a:xfrm>
          <a:prstGeom prst="rect">
            <a:avLst/>
          </a:prstGeom>
        </p:spPr>
      </p:pic>
      <p:pic>
        <p:nvPicPr>
          <p:cNvPr id="6" name="Friends Plus for Vietnam G6 SB Track 1.41">
            <a:hlinkClick r:id="" action="ppaction://media"/>
            <a:extLst>
              <a:ext uri="{FF2B5EF4-FFF2-40B4-BE49-F238E27FC236}">
                <a16:creationId xmlns:a16="http://schemas.microsoft.com/office/drawing/2014/main" id="{124483CC-C68D-4FF9-A697-CB25D4F56B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347" y="280970"/>
            <a:ext cx="1109707" cy="988253"/>
          </a:xfrm>
          <a:prstGeom prst="rect">
            <a:avLst/>
          </a:prstGeom>
        </p:spPr>
      </p:pic>
    </p:spTree>
    <p:extLst>
      <p:ext uri="{BB962C8B-B14F-4D97-AF65-F5344CB8AC3E}">
        <p14:creationId xmlns:p14="http://schemas.microsoft.com/office/powerpoint/2010/main" val="175154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A52C5-8799-475A-B2D1-4BBC90A318C5}"/>
              </a:ext>
            </a:extLst>
          </p:cNvPr>
          <p:cNvPicPr>
            <a:picLocks noChangeAspect="1"/>
          </p:cNvPicPr>
          <p:nvPr/>
        </p:nvPicPr>
        <p:blipFill>
          <a:blip r:embed="rId4"/>
          <a:stretch>
            <a:fillRect/>
          </a:stretch>
        </p:blipFill>
        <p:spPr>
          <a:xfrm>
            <a:off x="3228109" y="0"/>
            <a:ext cx="7841673" cy="6732876"/>
          </a:xfrm>
          <a:prstGeom prst="rect">
            <a:avLst/>
          </a:prstGeom>
        </p:spPr>
      </p:pic>
      <p:pic>
        <p:nvPicPr>
          <p:cNvPr id="4" name="Friends Plus for Vietnam G6 SB Track 1.41">
            <a:hlinkClick r:id="" action="ppaction://media"/>
            <a:extLst>
              <a:ext uri="{FF2B5EF4-FFF2-40B4-BE49-F238E27FC236}">
                <a16:creationId xmlns:a16="http://schemas.microsoft.com/office/drawing/2014/main" id="{4D9F6960-88DC-421C-9B77-B2D5D07416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6475" y="170133"/>
            <a:ext cx="1109707" cy="988253"/>
          </a:xfrm>
          <a:prstGeom prst="rect">
            <a:avLst/>
          </a:prstGeom>
        </p:spPr>
      </p:pic>
    </p:spTree>
    <p:extLst>
      <p:ext uri="{BB962C8B-B14F-4D97-AF65-F5344CB8AC3E}">
        <p14:creationId xmlns:p14="http://schemas.microsoft.com/office/powerpoint/2010/main" val="324394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7FB5D-C136-41EC-BBCA-0F18C6427708}"/>
              </a:ext>
            </a:extLst>
          </p:cNvPr>
          <p:cNvPicPr>
            <a:picLocks noChangeAspect="1"/>
          </p:cNvPicPr>
          <p:nvPr/>
        </p:nvPicPr>
        <p:blipFill>
          <a:blip r:embed="rId4"/>
          <a:stretch>
            <a:fillRect/>
          </a:stretch>
        </p:blipFill>
        <p:spPr>
          <a:xfrm>
            <a:off x="2770910" y="0"/>
            <a:ext cx="6927272" cy="6454919"/>
          </a:xfrm>
          <a:prstGeom prst="rect">
            <a:avLst/>
          </a:prstGeom>
        </p:spPr>
      </p:pic>
      <p:pic>
        <p:nvPicPr>
          <p:cNvPr id="4" name="Friends Plus for Vietnam G6 SB Track 1.41">
            <a:hlinkClick r:id="" action="ppaction://media"/>
            <a:extLst>
              <a:ext uri="{FF2B5EF4-FFF2-40B4-BE49-F238E27FC236}">
                <a16:creationId xmlns:a16="http://schemas.microsoft.com/office/drawing/2014/main" id="{209DFB3E-E3EE-4823-9FA9-4DDBF813EC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765" y="211697"/>
            <a:ext cx="1109707" cy="988253"/>
          </a:xfrm>
          <a:prstGeom prst="rect">
            <a:avLst/>
          </a:prstGeom>
        </p:spPr>
      </p:pic>
    </p:spTree>
    <p:extLst>
      <p:ext uri="{BB962C8B-B14F-4D97-AF65-F5344CB8AC3E}">
        <p14:creationId xmlns:p14="http://schemas.microsoft.com/office/powerpoint/2010/main" val="40343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F1B230-87FF-4EB3-95F0-38C0C6037DD0}"/>
              </a:ext>
            </a:extLst>
          </p:cNvPr>
          <p:cNvPicPr>
            <a:picLocks noChangeAspect="1"/>
          </p:cNvPicPr>
          <p:nvPr/>
        </p:nvPicPr>
        <p:blipFill>
          <a:blip r:embed="rId4"/>
          <a:stretch>
            <a:fillRect/>
          </a:stretch>
        </p:blipFill>
        <p:spPr>
          <a:xfrm>
            <a:off x="2895600" y="277523"/>
            <a:ext cx="6913418" cy="6580477"/>
          </a:xfrm>
          <a:prstGeom prst="rect">
            <a:avLst/>
          </a:prstGeom>
        </p:spPr>
      </p:pic>
      <p:pic>
        <p:nvPicPr>
          <p:cNvPr id="4" name="Friends Plus for Vietnam G6 SB Track 1.41">
            <a:hlinkClick r:id="" action="ppaction://media"/>
            <a:extLst>
              <a:ext uri="{FF2B5EF4-FFF2-40B4-BE49-F238E27FC236}">
                <a16:creationId xmlns:a16="http://schemas.microsoft.com/office/drawing/2014/main" id="{9A75E2AB-3C49-4A8E-B4E1-7BB0A3AD05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875" y="142424"/>
            <a:ext cx="1109707" cy="988253"/>
          </a:xfrm>
          <a:prstGeom prst="rect">
            <a:avLst/>
          </a:prstGeom>
        </p:spPr>
      </p:pic>
    </p:spTree>
    <p:extLst>
      <p:ext uri="{BB962C8B-B14F-4D97-AF65-F5344CB8AC3E}">
        <p14:creationId xmlns:p14="http://schemas.microsoft.com/office/powerpoint/2010/main" val="23261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9036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500" u="sng" dirty="0">
                <a:solidFill>
                  <a:srgbClr val="FF0000"/>
                </a:solidFill>
                <a:latin typeface="Times New Roman" panose="02020603050405020304" pitchFamily="18" charset="0"/>
                <a:cs typeface="Times New Roman" panose="02020603050405020304" pitchFamily="18" charset="0"/>
              </a:rPr>
              <a:t>EXERCISE 1</a:t>
            </a:r>
            <a:r>
              <a:rPr lang="en-GB" sz="2500" dirty="0">
                <a:solidFill>
                  <a:srgbClr val="FF0000"/>
                </a:solidFill>
                <a:latin typeface="Times New Roman" panose="02020603050405020304" pitchFamily="18" charset="0"/>
                <a:cs typeface="Times New Roman" panose="02020603050405020304" pitchFamily="18" charset="0"/>
              </a:rPr>
              <a:t>: R</a:t>
            </a:r>
            <a:r>
              <a:rPr lang="en-US" sz="2500" dirty="0" err="1">
                <a:solidFill>
                  <a:srgbClr val="FF0000"/>
                </a:solidFill>
                <a:latin typeface="Times New Roman" panose="02020603050405020304" pitchFamily="18" charset="0"/>
                <a:cs typeface="Times New Roman" panose="02020603050405020304" pitchFamily="18" charset="0"/>
              </a:rPr>
              <a:t>ead</a:t>
            </a:r>
            <a:r>
              <a:rPr lang="en-US" sz="2500" dirty="0">
                <a:solidFill>
                  <a:srgbClr val="FF0000"/>
                </a:solidFill>
                <a:latin typeface="Times New Roman" panose="02020603050405020304" pitchFamily="18" charset="0"/>
                <a:cs typeface="Times New Roman" panose="02020603050405020304" pitchFamily="18" charset="0"/>
              </a:rPr>
              <a:t> the project. Where are the schools? Is the writer positive or negative about them.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34104"/>
            <a:ext cx="7927676" cy="5923896"/>
          </a:xfrm>
          <a:prstGeom prst="rect">
            <a:avLst/>
          </a:prstGeom>
        </p:spPr>
      </p:pic>
      <p:sp>
        <p:nvSpPr>
          <p:cNvPr id="7" name="Rectangle 6"/>
          <p:cNvSpPr/>
          <p:nvPr/>
        </p:nvSpPr>
        <p:spPr>
          <a:xfrm>
            <a:off x="7927677" y="1331512"/>
            <a:ext cx="4400564" cy="533544"/>
          </a:xfrm>
          <a:prstGeom prst="rect">
            <a:avLst/>
          </a:prstGeom>
        </p:spPr>
        <p:txBody>
          <a:bodyPr wrap="none">
            <a:spAutoFit/>
          </a:bodyPr>
          <a:lstStyle/>
          <a:p>
            <a:pPr>
              <a:lnSpc>
                <a:spcPct val="127000"/>
              </a:lnSpc>
              <a:spcAft>
                <a:spcPts val="700"/>
              </a:spcAft>
            </a:pPr>
            <a:r>
              <a:rPr lang="en-US" sz="2500" b="1" dirty="0">
                <a:latin typeface="Times New Roman" panose="02020603050405020304" pitchFamily="18" charset="0"/>
                <a:ea typeface="Arial" panose="020B0604020202020204" pitchFamily="34" charset="0"/>
              </a:rPr>
              <a:t>School 1: Bangladesh, positive </a:t>
            </a:r>
            <a:endParaRPr lang="en-US" sz="2500" dirty="0">
              <a:effectLst/>
              <a:latin typeface="Arial" panose="020B0604020202020204" pitchFamily="34" charset="0"/>
              <a:ea typeface="Arial" panose="020B0604020202020204" pitchFamily="34" charset="0"/>
            </a:endParaRPr>
          </a:p>
        </p:txBody>
      </p:sp>
      <p:sp>
        <p:nvSpPr>
          <p:cNvPr id="8" name="Rectangle 7"/>
          <p:cNvSpPr/>
          <p:nvPr/>
        </p:nvSpPr>
        <p:spPr>
          <a:xfrm>
            <a:off x="7927677" y="1989970"/>
            <a:ext cx="3884397" cy="533544"/>
          </a:xfrm>
          <a:prstGeom prst="rect">
            <a:avLst/>
          </a:prstGeom>
        </p:spPr>
        <p:txBody>
          <a:bodyPr wrap="none">
            <a:spAutoFit/>
          </a:bodyPr>
          <a:lstStyle/>
          <a:p>
            <a:pPr>
              <a:lnSpc>
                <a:spcPct val="127000"/>
              </a:lnSpc>
              <a:spcAft>
                <a:spcPts val="700"/>
              </a:spcAft>
            </a:pPr>
            <a:r>
              <a:rPr lang="en-US" sz="2500" b="1" dirty="0">
                <a:latin typeface="Times New Roman" panose="02020603050405020304" pitchFamily="18" charset="0"/>
                <a:ea typeface="Arial" panose="020B0604020202020204" pitchFamily="34" charset="0"/>
              </a:rPr>
              <a:t>School 2: Britain, negative </a:t>
            </a:r>
            <a:endParaRPr lang="en-US" sz="2500" dirty="0">
              <a:effectLst/>
              <a:latin typeface="Arial" panose="020B0604020202020204" pitchFamily="34" charset="0"/>
              <a:ea typeface="Arial" panose="020B0604020202020204" pitchFamily="34" charset="0"/>
            </a:endParaRPr>
          </a:p>
        </p:txBody>
      </p:sp>
      <p:sp>
        <p:nvSpPr>
          <p:cNvPr id="9" name="Rectangle 8"/>
          <p:cNvSpPr/>
          <p:nvPr/>
        </p:nvSpPr>
        <p:spPr>
          <a:xfrm>
            <a:off x="7927677" y="2756095"/>
            <a:ext cx="4107150" cy="533544"/>
          </a:xfrm>
          <a:prstGeom prst="rect">
            <a:avLst/>
          </a:prstGeom>
        </p:spPr>
        <p:txBody>
          <a:bodyPr wrap="none">
            <a:spAutoFit/>
          </a:bodyPr>
          <a:lstStyle/>
          <a:p>
            <a:pPr>
              <a:lnSpc>
                <a:spcPct val="127000"/>
              </a:lnSpc>
              <a:spcAft>
                <a:spcPts val="700"/>
              </a:spcAft>
            </a:pPr>
            <a:r>
              <a:rPr lang="en-US" sz="2500" b="1" dirty="0">
                <a:latin typeface="Times New Roman" panose="02020603050405020304" pitchFamily="18" charset="0"/>
                <a:ea typeface="Arial" panose="020B0604020202020204" pitchFamily="34" charset="0"/>
              </a:rPr>
              <a:t>School 3: </a:t>
            </a:r>
            <a:r>
              <a:rPr lang="vi-VN" sz="2500" b="1" dirty="0">
                <a:latin typeface="Times New Roman" panose="02020603050405020304" pitchFamily="18" charset="0"/>
                <a:ea typeface="Arial" panose="020B0604020202020204" pitchFamily="34" charset="0"/>
              </a:rPr>
              <a:t>Việt </a:t>
            </a:r>
            <a:r>
              <a:rPr lang="en-US" sz="2500" b="1" dirty="0">
                <a:latin typeface="Times New Roman" panose="02020603050405020304" pitchFamily="18" charset="0"/>
                <a:ea typeface="Arial" panose="020B0604020202020204" pitchFamily="34" charset="0"/>
              </a:rPr>
              <a:t>Nam, positive </a:t>
            </a:r>
            <a:endParaRPr lang="en-US" sz="2500" dirty="0">
              <a:effectLst/>
              <a:latin typeface="Arial" panose="020B0604020202020204" pitchFamily="34" charset="0"/>
              <a:ea typeface="Arial" panose="020B0604020202020204" pitchFamily="34" charset="0"/>
            </a:endParaRPr>
          </a:p>
        </p:txBody>
      </p:sp>
      <p:sp>
        <p:nvSpPr>
          <p:cNvPr id="10" name="Rectangle 9"/>
          <p:cNvSpPr/>
          <p:nvPr/>
        </p:nvSpPr>
        <p:spPr>
          <a:xfrm>
            <a:off x="7927677" y="3430731"/>
            <a:ext cx="3745577" cy="533544"/>
          </a:xfrm>
          <a:prstGeom prst="rect">
            <a:avLst/>
          </a:prstGeom>
        </p:spPr>
        <p:txBody>
          <a:bodyPr wrap="none">
            <a:spAutoFit/>
          </a:bodyPr>
          <a:lstStyle/>
          <a:p>
            <a:pPr>
              <a:lnSpc>
                <a:spcPct val="127000"/>
              </a:lnSpc>
              <a:spcAft>
                <a:spcPts val="700"/>
              </a:spcAft>
            </a:pPr>
            <a:r>
              <a:rPr lang="en-US" sz="2500" b="1" dirty="0">
                <a:latin typeface="Times New Roman" panose="02020603050405020304" pitchFamily="18" charset="0"/>
                <a:ea typeface="Arial" panose="020B0604020202020204" pitchFamily="34" charset="0"/>
              </a:rPr>
              <a:t>School 4: Ireland, positive</a:t>
            </a:r>
            <a:endParaRPr lang="en-US" sz="25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516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948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3000" u="sng" dirty="0">
                <a:solidFill>
                  <a:srgbClr val="FF0000"/>
                </a:solidFill>
                <a:latin typeface="Times New Roman" panose="02020603050405020304" pitchFamily="18" charset="0"/>
                <a:cs typeface="Times New Roman" panose="02020603050405020304" pitchFamily="18" charset="0"/>
              </a:rPr>
              <a:t>EXERCISE 2</a:t>
            </a:r>
            <a:r>
              <a:rPr lang="en-GB" sz="3000" dirty="0">
                <a:solidFill>
                  <a:srgbClr val="FF0000"/>
                </a:solidFill>
                <a:latin typeface="Times New Roman" panose="02020603050405020304" pitchFamily="18" charset="0"/>
                <a:cs typeface="Times New Roman" panose="02020603050405020304" pitchFamily="18" charset="0"/>
              </a:rPr>
              <a:t>: </a:t>
            </a:r>
            <a:r>
              <a:rPr lang="en-US" sz="3000" dirty="0">
                <a:solidFill>
                  <a:srgbClr val="FF0000"/>
                </a:solidFill>
                <a:latin typeface="Times New Roman" panose="02020603050405020304" pitchFamily="18" charset="0"/>
                <a:cs typeface="Times New Roman" panose="02020603050405020304" pitchFamily="18" charset="0"/>
              </a:rPr>
              <a:t>Read and listen to the project and answer the questions.</a:t>
            </a:r>
          </a:p>
        </p:txBody>
      </p:sp>
      <p:sp>
        <p:nvSpPr>
          <p:cNvPr id="7" name="Rectangle 6"/>
          <p:cNvSpPr/>
          <p:nvPr/>
        </p:nvSpPr>
        <p:spPr>
          <a:xfrm>
            <a:off x="566569" y="4311919"/>
            <a:ext cx="11625431" cy="584775"/>
          </a:xfrm>
          <a:prstGeom prst="rect">
            <a:avLst/>
          </a:prstGeom>
        </p:spPr>
        <p:txBody>
          <a:bodyPr wrap="square">
            <a:spAutoFit/>
          </a:bodyPr>
          <a:lstStyle/>
          <a:p>
            <a:r>
              <a:rPr lang="en-US" sz="3200" dirty="0">
                <a:solidFill>
                  <a:srgbClr val="FF0000"/>
                </a:solidFill>
                <a:latin typeface="Times New Roman" panose="02020603050405020304" pitchFamily="18" charset="0"/>
                <a:cs typeface="Times New Roman" panose="02020603050405020304" pitchFamily="18" charset="0"/>
              </a:rPr>
              <a:t>3. What is another learning way for Vietnamese students?</a:t>
            </a:r>
          </a:p>
        </p:txBody>
      </p:sp>
      <p:sp>
        <p:nvSpPr>
          <p:cNvPr id="8" name="Rectangle 7"/>
          <p:cNvSpPr/>
          <p:nvPr/>
        </p:nvSpPr>
        <p:spPr>
          <a:xfrm>
            <a:off x="566569" y="1931901"/>
            <a:ext cx="7988662"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1. When is transport a problem in Bangladesh? </a:t>
            </a:r>
          </a:p>
        </p:txBody>
      </p:sp>
      <p:sp>
        <p:nvSpPr>
          <p:cNvPr id="9" name="Rectangle 8"/>
          <p:cNvSpPr/>
          <p:nvPr/>
        </p:nvSpPr>
        <p:spPr>
          <a:xfrm>
            <a:off x="566569" y="3101451"/>
            <a:ext cx="5160965"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2. What is a boarding school? </a:t>
            </a:r>
          </a:p>
        </p:txBody>
      </p:sp>
      <p:pic>
        <p:nvPicPr>
          <p:cNvPr id="10" name="Friends Plus for Vietnam G6 SB Track 1.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219" y="696607"/>
            <a:ext cx="1109707" cy="988253"/>
          </a:xfrm>
          <a:prstGeom prst="rect">
            <a:avLst/>
          </a:prstGeom>
        </p:spPr>
      </p:pic>
      <p:sp>
        <p:nvSpPr>
          <p:cNvPr id="12" name="Rectangle 11"/>
          <p:cNvSpPr/>
          <p:nvPr/>
        </p:nvSpPr>
        <p:spPr>
          <a:xfrm>
            <a:off x="954620" y="2516676"/>
            <a:ext cx="5263300"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latin typeface="Times New Roman" panose="02020603050405020304" pitchFamily="18" charset="0"/>
                <a:cs typeface="Times New Roman" panose="02020603050405020304" pitchFamily="18" charset="0"/>
              </a:rPr>
              <a:t>When there’s a lot of rain.</a:t>
            </a:r>
          </a:p>
        </p:txBody>
      </p:sp>
      <p:sp>
        <p:nvSpPr>
          <p:cNvPr id="13" name="Rectangle 12"/>
          <p:cNvSpPr/>
          <p:nvPr/>
        </p:nvSpPr>
        <p:spPr>
          <a:xfrm>
            <a:off x="954620" y="3706685"/>
            <a:ext cx="8674169"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latin typeface="Times New Roman" panose="02020603050405020304" pitchFamily="18" charset="0"/>
                <a:cs typeface="Times New Roman" panose="02020603050405020304" pitchFamily="18" charset="0"/>
              </a:rPr>
              <a:t>A school where students study, eat and sleep.</a:t>
            </a:r>
          </a:p>
        </p:txBody>
      </p:sp>
      <p:sp>
        <p:nvSpPr>
          <p:cNvPr id="14" name="Rectangle 13"/>
          <p:cNvSpPr/>
          <p:nvPr/>
        </p:nvSpPr>
        <p:spPr>
          <a:xfrm>
            <a:off x="954620" y="4878915"/>
            <a:ext cx="3538148"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latin typeface="Times New Roman" panose="02020603050405020304" pitchFamily="18" charset="0"/>
                <a:cs typeface="Times New Roman" panose="02020603050405020304" pitchFamily="18" charset="0"/>
              </a:rPr>
              <a:t>Digital learning.</a:t>
            </a:r>
          </a:p>
        </p:txBody>
      </p:sp>
    </p:spTree>
    <p:extLst>
      <p:ext uri="{BB962C8B-B14F-4D97-AF65-F5344CB8AC3E}">
        <p14:creationId xmlns:p14="http://schemas.microsoft.com/office/powerpoint/2010/main" val="216638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0"/>
                </p:tgtEl>
              </p:cMediaNode>
            </p:audio>
          </p:childTnLst>
        </p:cTn>
      </p:par>
    </p:tnLst>
    <p:bldLst>
      <p:bldP spid="4" grpId="0" animBg="1"/>
      <p:bldP spid="7" grpId="0"/>
      <p:bldP spid="8" grpId="0"/>
      <p:bldP spid="9"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841"/>
            <a:ext cx="12192000" cy="1325563"/>
          </a:xfrm>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Work in pairs to find words in the project to complete the definitions.</a:t>
            </a:r>
          </a:p>
        </p:txBody>
      </p:sp>
      <p:sp>
        <p:nvSpPr>
          <p:cNvPr id="5" name="Rectangle 4"/>
          <p:cNvSpPr/>
          <p:nvPr/>
        </p:nvSpPr>
        <p:spPr>
          <a:xfrm>
            <a:off x="4170381" y="4017864"/>
            <a:ext cx="2653553" cy="646331"/>
          </a:xfrm>
          <a:prstGeom prst="rect">
            <a:avLst/>
          </a:prstGeom>
        </p:spPr>
        <p:txBody>
          <a:bodyPr wrap="square">
            <a:spAutoFit/>
          </a:bodyPr>
          <a:lstStyle/>
          <a:p>
            <a:pPr>
              <a:spcAft>
                <a:spcPts val="0"/>
              </a:spcAft>
              <a:tabLst>
                <a:tab pos="581025" algn="l"/>
              </a:tabLst>
            </a:pPr>
            <a:r>
              <a:rPr lang="en-US" sz="3600" b="1" dirty="0">
                <a:solidFill>
                  <a:srgbClr val="FF0000"/>
                </a:solidFill>
                <a:latin typeface="Times New Roman" panose="02020603050405020304" pitchFamily="18" charset="0"/>
                <a:ea typeface="MS Mincho"/>
              </a:rPr>
              <a:t>traditional</a:t>
            </a:r>
          </a:p>
        </p:txBody>
      </p:sp>
      <p:sp>
        <p:nvSpPr>
          <p:cNvPr id="6" name="Rectangle 5"/>
          <p:cNvSpPr/>
          <p:nvPr/>
        </p:nvSpPr>
        <p:spPr>
          <a:xfrm>
            <a:off x="4170381" y="2348312"/>
            <a:ext cx="2337995" cy="646331"/>
          </a:xfrm>
          <a:prstGeom prst="rect">
            <a:avLst/>
          </a:prstGeom>
        </p:spPr>
        <p:txBody>
          <a:bodyPr wrap="square">
            <a:spAutoFit/>
          </a:bodyPr>
          <a:lstStyle/>
          <a:p>
            <a:pPr>
              <a:spcAft>
                <a:spcPts val="0"/>
              </a:spcAft>
              <a:tabLst>
                <a:tab pos="581025" algn="l"/>
              </a:tabLst>
            </a:pPr>
            <a:r>
              <a:rPr lang="en-US" sz="3600" b="1" dirty="0">
                <a:solidFill>
                  <a:srgbClr val="FF0000"/>
                </a:solidFill>
                <a:latin typeface="Times New Roman" panose="02020603050405020304" pitchFamily="18" charset="0"/>
                <a:ea typeface="MS Mincho"/>
              </a:rPr>
              <a:t>expensive</a:t>
            </a:r>
          </a:p>
        </p:txBody>
      </p:sp>
      <p:sp>
        <p:nvSpPr>
          <p:cNvPr id="7" name="Rectangle 6"/>
          <p:cNvSpPr/>
          <p:nvPr/>
        </p:nvSpPr>
        <p:spPr>
          <a:xfrm>
            <a:off x="311972" y="4071959"/>
            <a:ext cx="11880029" cy="1200329"/>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2. Something that is …………… isn’t new, but is the same as it was in the past.</a:t>
            </a:r>
          </a:p>
        </p:txBody>
      </p:sp>
      <p:sp>
        <p:nvSpPr>
          <p:cNvPr id="8" name="Rectangle 7"/>
          <p:cNvSpPr/>
          <p:nvPr/>
        </p:nvSpPr>
        <p:spPr>
          <a:xfrm>
            <a:off x="311972" y="2404116"/>
            <a:ext cx="11880028" cy="646331"/>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1. Something that is ……………costs a lot of money. </a:t>
            </a:r>
          </a:p>
        </p:txBody>
      </p:sp>
    </p:spTree>
    <p:extLst>
      <p:ext uri="{BB962C8B-B14F-4D97-AF65-F5344CB8AC3E}">
        <p14:creationId xmlns:p14="http://schemas.microsoft.com/office/powerpoint/2010/main" val="316576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812</Words>
  <Application>Microsoft Office PowerPoint</Application>
  <PresentationFormat>Widescreen</PresentationFormat>
  <Paragraphs>72</Paragraphs>
  <Slides>17</Slides>
  <Notes>0</Notes>
  <HiddenSlides>0</HiddenSlides>
  <MMClips>33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in pairs to find words in the project to complete the 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hien bui</cp:lastModifiedBy>
  <cp:revision>22</cp:revision>
  <dcterms:created xsi:type="dcterms:W3CDTF">2021-05-16T10:25:16Z</dcterms:created>
  <dcterms:modified xsi:type="dcterms:W3CDTF">2021-12-12T10:48:48Z</dcterms:modified>
</cp:coreProperties>
</file>